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6" r:id="rId11"/>
  </p:sldIdLst>
  <p:sldSz cx="9144000" cy="6858000" type="screen4x3"/>
  <p:notesSz cx="6858000" cy="9144000"/>
  <p:embeddedFontLst>
    <p:embeddedFont>
      <p:font typeface="Impact" panose="020B0806030902050204" pitchFamily="34" charset="0"/>
      <p:regular r:id="rId13"/>
    </p:embeddedFont>
    <p:embeddedFont>
      <p:font typeface="Merriweather" panose="020B060402020202020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C884555-6745-4382-9A15-8417438C0C8E}">
  <a:tblStyle styleId="{3C884555-6745-4382-9A15-8417438C0C8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342900" algn="l" rtl="0">
              <a:spcBef>
                <a:spcPts val="0"/>
              </a:spcBef>
              <a:spcAft>
                <a:spcPts val="0"/>
              </a:spcAft>
              <a:buSzPts val="1800"/>
              <a:buFont typeface="Arial"/>
              <a:buChar char="●"/>
              <a:defRPr sz="1800" b="0" i="0" u="none" strike="noStrike" cap="none"/>
            </a:lvl1pPr>
            <a:lvl2pPr marL="914400" marR="0" lvl="1" indent="-342900" algn="l" rtl="0">
              <a:spcBef>
                <a:spcPts val="0"/>
              </a:spcBef>
              <a:spcAft>
                <a:spcPts val="0"/>
              </a:spcAft>
              <a:buSzPts val="1800"/>
              <a:buFont typeface="Arial"/>
              <a:buChar char="○"/>
              <a:defRPr sz="1800" b="0" i="0" u="none" strike="noStrike" cap="none"/>
            </a:lvl2pPr>
            <a:lvl3pPr marL="1371600" marR="0" lvl="2" indent="-342900" algn="l" rtl="0">
              <a:spcBef>
                <a:spcPts val="0"/>
              </a:spcBef>
              <a:spcAft>
                <a:spcPts val="0"/>
              </a:spcAft>
              <a:buSzPts val="1800"/>
              <a:buFont typeface="Arial"/>
              <a:buChar char="■"/>
              <a:defRPr sz="1800" b="0" i="0" u="none" strike="noStrike" cap="none"/>
            </a:lvl3pPr>
            <a:lvl4pPr marL="1828800" marR="0" lvl="3" indent="-342900" algn="l" rtl="0">
              <a:spcBef>
                <a:spcPts val="0"/>
              </a:spcBef>
              <a:spcAft>
                <a:spcPts val="0"/>
              </a:spcAft>
              <a:buSzPts val="1800"/>
              <a:buFont typeface="Arial"/>
              <a:buChar char="●"/>
              <a:defRPr sz="1800" b="0" i="0" u="none" strike="noStrike" cap="none"/>
            </a:lvl4pPr>
            <a:lvl5pPr marL="2286000" marR="0" lvl="4" indent="-342900" algn="l" rtl="0">
              <a:spcBef>
                <a:spcPts val="0"/>
              </a:spcBef>
              <a:spcAft>
                <a:spcPts val="0"/>
              </a:spcAft>
              <a:buSzPts val="1800"/>
              <a:buFont typeface="Arial"/>
              <a:buChar char="○"/>
              <a:defRPr sz="1800" b="0" i="0" u="none" strike="noStrike" cap="none"/>
            </a:lvl5pPr>
            <a:lvl6pPr marL="2743200" marR="0" lvl="5" indent="-342900" algn="l" rtl="0">
              <a:spcBef>
                <a:spcPts val="0"/>
              </a:spcBef>
              <a:spcAft>
                <a:spcPts val="0"/>
              </a:spcAft>
              <a:buSzPts val="1800"/>
              <a:buFont typeface="Arial"/>
              <a:buChar char="■"/>
              <a:defRPr sz="1800" b="0" i="0" u="none" strike="noStrike" cap="none"/>
            </a:lvl6pPr>
            <a:lvl7pPr marL="3200400" marR="0" lvl="6" indent="-342900" algn="l" rtl="0">
              <a:spcBef>
                <a:spcPts val="0"/>
              </a:spcBef>
              <a:spcAft>
                <a:spcPts val="0"/>
              </a:spcAft>
              <a:buSzPts val="1800"/>
              <a:buFont typeface="Arial"/>
              <a:buChar char="●"/>
              <a:defRPr sz="1800" b="0" i="0" u="none" strike="noStrike" cap="none"/>
            </a:lvl7pPr>
            <a:lvl8pPr marL="3657600" marR="0" lvl="7" indent="-342900" algn="l" rtl="0">
              <a:spcBef>
                <a:spcPts val="0"/>
              </a:spcBef>
              <a:spcAft>
                <a:spcPts val="0"/>
              </a:spcAft>
              <a:buSzPts val="1800"/>
              <a:buFont typeface="Arial"/>
              <a:buChar char="○"/>
              <a:defRPr sz="1800" b="0" i="0" u="none" strike="noStrike" cap="none"/>
            </a:lvl8pPr>
            <a:lvl9pPr marL="4114800" marR="0" lvl="8" indent="-342900" algn="l" rtl="0">
              <a:spcBef>
                <a:spcPts val="0"/>
              </a:spcBef>
              <a:spcAft>
                <a:spcPts val="0"/>
              </a:spcAft>
              <a:buSzPts val="1800"/>
              <a:buFont typeface="Arial"/>
              <a:buChar char="■"/>
              <a:defRPr sz="1800" b="0" i="0" u="none" strike="noStrike" cap="none"/>
            </a:lvl9pPr>
          </a:lstStyle>
          <a:p>
            <a:endParaRPr/>
          </a:p>
        </p:txBody>
      </p:sp>
      <p:sp>
        <p:nvSpPr>
          <p:cNvPr id="7" name="Google Shape;7;n"/>
          <p:cNvSpPr txBox="1">
            <a:spLocks noGrp="1"/>
          </p:cNvSpPr>
          <p:nvPr>
            <p:ph type="ftr" idx="11"/>
          </p:nvPr>
        </p:nvSpPr>
        <p:spPr>
          <a:xfrm>
            <a:off x="0" y="8685211"/>
            <a:ext cx="2971799"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Clr>
                <a:srgbClr val="000000"/>
              </a:buClr>
              <a:buSzPts val="1400"/>
              <a:buFont typeface="Arial"/>
              <a:buNone/>
              <a:defRPr sz="16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1"/>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Arial"/>
              <a:buNone/>
            </a:pPr>
            <a:fld id="{00000000-1234-1234-1234-123412341234}" type="slidenum">
              <a:rPr lang="en-US" sz="1200" b="0" i="0" u="none" strike="noStrike" cap="none">
                <a:solidFill>
                  <a:srgbClr val="000000"/>
                </a:solidFill>
                <a:latin typeface="Arial"/>
                <a:ea typeface="Arial"/>
                <a:cs typeface="Arial"/>
                <a:sym typeface="Arial"/>
              </a:rPr>
              <a:t>‹N°›</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Font typeface="Arial"/>
              <a:buNone/>
            </a:pPr>
            <a:endParaRPr sz="1800" b="0" i="0" u="none" strike="noStrike" cap="none"/>
          </a:p>
        </p:txBody>
      </p:sp>
      <p:sp>
        <p:nvSpPr>
          <p:cNvPr id="62" name="Google Shape;62;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da7c70d910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Font typeface="Arial"/>
              <a:buNone/>
            </a:pPr>
            <a:endParaRPr sz="1800" b="0" i="0" u="none" strike="noStrike" cap="none"/>
          </a:p>
        </p:txBody>
      </p:sp>
      <p:sp>
        <p:nvSpPr>
          <p:cNvPr id="70" name="Google Shape;70;gda7c70d910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e6cf92f31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Font typeface="Arial"/>
              <a:buNone/>
            </a:pPr>
            <a:endParaRPr sz="1800" b="0" i="0" u="none" strike="noStrike" cap="none"/>
          </a:p>
        </p:txBody>
      </p:sp>
      <p:sp>
        <p:nvSpPr>
          <p:cNvPr id="114" name="Google Shape;114;ge6cf92f31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c86e186079_0_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Font typeface="Arial"/>
              <a:buNone/>
            </a:pPr>
            <a:endParaRPr sz="1800" b="0" i="0" u="none" strike="noStrike" cap="none"/>
          </a:p>
        </p:txBody>
      </p:sp>
      <p:sp>
        <p:nvSpPr>
          <p:cNvPr id="131" name="Google Shape;131;gc86e186079_0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e70eb0802b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Font typeface="Arial"/>
              <a:buNone/>
            </a:pPr>
            <a:endParaRPr sz="1800" b="0" i="0" u="none" strike="noStrike" cap="none"/>
          </a:p>
        </p:txBody>
      </p:sp>
      <p:sp>
        <p:nvSpPr>
          <p:cNvPr id="146" name="Google Shape;146;ge70eb0802b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e70eb0802b_0_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Font typeface="Arial"/>
              <a:buNone/>
            </a:pPr>
            <a:endParaRPr sz="1800" b="0" i="0" u="none" strike="noStrike" cap="none"/>
          </a:p>
        </p:txBody>
      </p:sp>
      <p:sp>
        <p:nvSpPr>
          <p:cNvPr id="158" name="Google Shape;158;ge70eb0802b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e70eb0802b_0_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Font typeface="Arial"/>
              <a:buNone/>
            </a:pPr>
            <a:endParaRPr sz="1800" b="0" i="0" u="none" strike="noStrike" cap="none"/>
          </a:p>
        </p:txBody>
      </p:sp>
      <p:sp>
        <p:nvSpPr>
          <p:cNvPr id="173" name="Google Shape;173;ge70eb0802b_0_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e70eb0802b_0_1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Font typeface="Arial"/>
              <a:buNone/>
            </a:pPr>
            <a:endParaRPr sz="1800" b="0" i="0" u="none" strike="noStrike" cap="none"/>
          </a:p>
        </p:txBody>
      </p:sp>
      <p:sp>
        <p:nvSpPr>
          <p:cNvPr id="190" name="Google Shape;190;ge70eb0802b_0_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e70eb0802b_0_1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Font typeface="Arial"/>
              <a:buNone/>
            </a:pPr>
            <a:endParaRPr sz="1800" b="0" i="0" u="none" strike="noStrike" cap="none"/>
          </a:p>
        </p:txBody>
      </p:sp>
      <p:sp>
        <p:nvSpPr>
          <p:cNvPr id="206" name="Google Shape;206;ge70eb0802b_0_1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c86e186079_0_2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Font typeface="Arial"/>
              <a:buNone/>
            </a:pPr>
            <a:endParaRPr sz="1800" b="0" i="0" u="none" strike="noStrike" cap="none"/>
          </a:p>
        </p:txBody>
      </p:sp>
      <p:sp>
        <p:nvSpPr>
          <p:cNvPr id="231" name="Google Shape;231;gc86e186079_0_2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6" name="Google Shape;16;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8" name="Google Shape;38;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4" name="Google Shape;44;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1" name="Google Shape;51;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et contenu 1" type="obj">
  <p:cSld name="OBJECT">
    <p:spTree>
      <p:nvGrpSpPr>
        <p:cNvPr id="1" name="Shape 54"/>
        <p:cNvGrpSpPr/>
        <p:nvPr/>
      </p:nvGrpSpPr>
      <p:grpSpPr>
        <a:xfrm>
          <a:off x="0" y="0"/>
          <a:ext cx="0" cy="0"/>
          <a:chOff x="0" y="0"/>
          <a:chExt cx="0" cy="0"/>
        </a:xfrm>
      </p:grpSpPr>
      <p:sp>
        <p:nvSpPr>
          <p:cNvPr id="55" name="Google Shape;55;p13"/>
          <p:cNvSpPr txBox="1">
            <a:spLocks noGrp="1"/>
          </p:cNvSpPr>
          <p:nvPr>
            <p:ph type="body" idx="1"/>
          </p:nvPr>
        </p:nvSpPr>
        <p:spPr>
          <a:xfrm>
            <a:off x="2133600" y="685800"/>
            <a:ext cx="6096000" cy="3657600"/>
          </a:xfrm>
          <a:prstGeom prst="rect">
            <a:avLst/>
          </a:prstGeom>
          <a:noFill/>
          <a:ln>
            <a:noFill/>
          </a:ln>
        </p:spPr>
        <p:txBody>
          <a:bodyPr spcFirstLastPara="1" wrap="square" lIns="91425" tIns="91425" rIns="91425" bIns="91425" anchor="ctr" anchorCtr="0">
            <a:noAutofit/>
          </a:bodyPr>
          <a:lstStyle>
            <a:lvl1pPr marL="457200" marR="0" lvl="0" indent="-308610" algn="l" rtl="0">
              <a:lnSpc>
                <a:spcPct val="100000"/>
              </a:lnSpc>
              <a:spcBef>
                <a:spcPts val="420"/>
              </a:spcBef>
              <a:spcAft>
                <a:spcPts val="0"/>
              </a:spcAft>
              <a:buClr>
                <a:schemeClr val="lt1"/>
              </a:buClr>
              <a:buSzPts val="1260"/>
              <a:buFont typeface="Noto Sans Symbols"/>
              <a:buChar char="❧"/>
              <a:defRPr sz="2100" b="0" i="0" u="none" strike="noStrike" cap="none">
                <a:solidFill>
                  <a:schemeClr val="lt1"/>
                </a:solidFill>
                <a:latin typeface="Times New Roman"/>
                <a:ea typeface="Times New Roman"/>
                <a:cs typeface="Times New Roman"/>
                <a:sym typeface="Times New Roman"/>
              </a:defRPr>
            </a:lvl1pPr>
            <a:lvl2pPr marL="914400" marR="0" lvl="1" indent="-300988" algn="l" rtl="0">
              <a:lnSpc>
                <a:spcPct val="100000"/>
              </a:lnSpc>
              <a:spcBef>
                <a:spcPts val="380"/>
              </a:spcBef>
              <a:spcAft>
                <a:spcPts val="0"/>
              </a:spcAft>
              <a:buClr>
                <a:schemeClr val="lt1"/>
              </a:buClr>
              <a:buSzPts val="1140"/>
              <a:buFont typeface="Noto Sans Symbols"/>
              <a:buChar char="❧"/>
              <a:defRPr sz="1900" b="0" i="0" u="none" strike="noStrike" cap="none">
                <a:solidFill>
                  <a:schemeClr val="lt1"/>
                </a:solidFill>
                <a:latin typeface="Times New Roman"/>
                <a:ea typeface="Times New Roman"/>
                <a:cs typeface="Times New Roman"/>
                <a:sym typeface="Times New Roman"/>
              </a:defRPr>
            </a:lvl2pPr>
            <a:lvl3pPr marL="1371600" marR="0" lvl="2" indent="-293368" algn="l" rtl="0">
              <a:lnSpc>
                <a:spcPct val="100000"/>
              </a:lnSpc>
              <a:spcBef>
                <a:spcPts val="340"/>
              </a:spcBef>
              <a:spcAft>
                <a:spcPts val="0"/>
              </a:spcAft>
              <a:buClr>
                <a:schemeClr val="lt1"/>
              </a:buClr>
              <a:buSzPts val="1020"/>
              <a:buFont typeface="Noto Sans Symbols"/>
              <a:buChar char="•"/>
              <a:defRPr sz="1700" b="0" i="0" u="none" strike="noStrike" cap="none">
                <a:solidFill>
                  <a:schemeClr val="lt1"/>
                </a:solidFill>
                <a:latin typeface="Times New Roman"/>
                <a:ea typeface="Times New Roman"/>
                <a:cs typeface="Times New Roman"/>
                <a:sym typeface="Times New Roman"/>
              </a:defRPr>
            </a:lvl3pPr>
            <a:lvl4pPr marL="1828800" marR="0" lvl="3" indent="-289560" algn="l" rtl="0">
              <a:lnSpc>
                <a:spcPct val="100000"/>
              </a:lnSpc>
              <a:spcBef>
                <a:spcPts val="320"/>
              </a:spcBef>
              <a:spcAft>
                <a:spcPts val="0"/>
              </a:spcAft>
              <a:buClr>
                <a:schemeClr val="lt1"/>
              </a:buClr>
              <a:buSzPts val="960"/>
              <a:buFont typeface="Noto Sans Symbols"/>
              <a:buChar char="❧"/>
              <a:defRPr sz="1600" b="0" i="0" u="none" strike="noStrike" cap="none">
                <a:solidFill>
                  <a:schemeClr val="lt1"/>
                </a:solidFill>
                <a:latin typeface="Times New Roman"/>
                <a:ea typeface="Times New Roman"/>
                <a:cs typeface="Times New Roman"/>
                <a:sym typeface="Times New Roman"/>
              </a:defRPr>
            </a:lvl4pPr>
            <a:lvl5pPr marL="2286000" marR="0" lvl="4" indent="-285750" algn="l" rtl="0">
              <a:lnSpc>
                <a:spcPct val="100000"/>
              </a:lnSpc>
              <a:spcBef>
                <a:spcPts val="300"/>
              </a:spcBef>
              <a:spcAft>
                <a:spcPts val="0"/>
              </a:spcAft>
              <a:buClr>
                <a:schemeClr val="lt1"/>
              </a:buClr>
              <a:buSzPts val="900"/>
              <a:buFont typeface="Noto Sans Symbols"/>
              <a:buChar char="❧"/>
              <a:defRPr sz="1500" b="0" i="0" u="none" strike="noStrike" cap="none">
                <a:solidFill>
                  <a:schemeClr val="lt1"/>
                </a:solidFill>
                <a:latin typeface="Times New Roman"/>
                <a:ea typeface="Times New Roman"/>
                <a:cs typeface="Times New Roman"/>
                <a:sym typeface="Times New Roman"/>
              </a:defRPr>
            </a:lvl5pPr>
            <a:lvl6pPr marL="2743200" marR="0" lvl="5" indent="-281939" algn="l" rtl="0">
              <a:lnSpc>
                <a:spcPct val="100000"/>
              </a:lnSpc>
              <a:spcBef>
                <a:spcPts val="280"/>
              </a:spcBef>
              <a:spcAft>
                <a:spcPts val="0"/>
              </a:spcAft>
              <a:buClr>
                <a:schemeClr val="lt1"/>
              </a:buClr>
              <a:buSzPts val="840"/>
              <a:buFont typeface="Noto Sans Symbols"/>
              <a:buChar char="❧"/>
              <a:defRPr sz="1400" b="0" i="0" u="none" strike="noStrike" cap="none">
                <a:solidFill>
                  <a:schemeClr val="lt1"/>
                </a:solidFill>
                <a:latin typeface="Times New Roman"/>
                <a:ea typeface="Times New Roman"/>
                <a:cs typeface="Times New Roman"/>
                <a:sym typeface="Times New Roman"/>
              </a:defRPr>
            </a:lvl6pPr>
            <a:lvl7pPr marL="3200400" marR="0" lvl="6" indent="-281939" algn="l" rtl="0">
              <a:lnSpc>
                <a:spcPct val="100000"/>
              </a:lnSpc>
              <a:spcBef>
                <a:spcPts val="280"/>
              </a:spcBef>
              <a:spcAft>
                <a:spcPts val="0"/>
              </a:spcAft>
              <a:buClr>
                <a:schemeClr val="lt1"/>
              </a:buClr>
              <a:buSzPts val="840"/>
              <a:buFont typeface="Noto Sans Symbols"/>
              <a:buChar char="•"/>
              <a:defRPr sz="1400" b="0" i="0" u="none" strike="noStrike" cap="none">
                <a:solidFill>
                  <a:schemeClr val="lt1"/>
                </a:solidFill>
                <a:latin typeface="Times New Roman"/>
                <a:ea typeface="Times New Roman"/>
                <a:cs typeface="Times New Roman"/>
                <a:sym typeface="Times New Roman"/>
              </a:defRPr>
            </a:lvl7pPr>
            <a:lvl8pPr marL="3657600" marR="0" lvl="7" indent="-281939" algn="l" rtl="0">
              <a:lnSpc>
                <a:spcPct val="100000"/>
              </a:lnSpc>
              <a:spcBef>
                <a:spcPts val="280"/>
              </a:spcBef>
              <a:spcAft>
                <a:spcPts val="0"/>
              </a:spcAft>
              <a:buClr>
                <a:schemeClr val="lt1"/>
              </a:buClr>
              <a:buSzPts val="840"/>
              <a:buFont typeface="Noto Sans Symbols"/>
              <a:buChar char="❧"/>
              <a:defRPr sz="1400" b="0" i="0" u="none" strike="noStrike" cap="none">
                <a:solidFill>
                  <a:schemeClr val="lt1"/>
                </a:solidFill>
                <a:latin typeface="Times New Roman"/>
                <a:ea typeface="Times New Roman"/>
                <a:cs typeface="Times New Roman"/>
                <a:sym typeface="Times New Roman"/>
              </a:defRPr>
            </a:lvl8pPr>
            <a:lvl9pPr marL="4114800" marR="0" lvl="8" indent="-281939" algn="l" rtl="0">
              <a:lnSpc>
                <a:spcPct val="100000"/>
              </a:lnSpc>
              <a:spcBef>
                <a:spcPts val="280"/>
              </a:spcBef>
              <a:spcAft>
                <a:spcPts val="0"/>
              </a:spcAft>
              <a:buClr>
                <a:schemeClr val="lt1"/>
              </a:buClr>
              <a:buSzPts val="840"/>
              <a:buFont typeface="Noto Sans Symbols"/>
              <a:buChar char="❧"/>
              <a:defRPr sz="1400" b="0" i="0" u="none" strike="noStrike" cap="none">
                <a:solidFill>
                  <a:schemeClr val="lt1"/>
                </a:solidFill>
                <a:latin typeface="Times New Roman"/>
                <a:ea typeface="Times New Roman"/>
                <a:cs typeface="Times New Roman"/>
                <a:sym typeface="Times New Roman"/>
              </a:defRPr>
            </a:lvl9pPr>
          </a:lstStyle>
          <a:p>
            <a:endParaRPr/>
          </a:p>
        </p:txBody>
      </p:sp>
      <p:sp>
        <p:nvSpPr>
          <p:cNvPr id="56" name="Google Shape;56;p13"/>
          <p:cNvSpPr txBox="1">
            <a:spLocks noGrp="1"/>
          </p:cNvSpPr>
          <p:nvPr>
            <p:ph type="title"/>
          </p:nvPr>
        </p:nvSpPr>
        <p:spPr>
          <a:xfrm>
            <a:off x="777875" y="4876800"/>
            <a:ext cx="7543800" cy="9144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800"/>
              <a:buFont typeface="Times New Roman"/>
              <a:buNone/>
              <a:defRPr sz="4900" b="0" i="0" u="none" strike="noStrike" cap="none">
                <a:solidFill>
                  <a:schemeClr val="lt1"/>
                </a:solidFill>
                <a:latin typeface="Times New Roman"/>
                <a:ea typeface="Times New Roman"/>
                <a:cs typeface="Times New Roman"/>
                <a:sym typeface="Times New Roman"/>
              </a:defRPr>
            </a:lvl1pPr>
            <a:lvl2pPr marL="0" marR="0" lvl="1" indent="0" algn="l" rtl="0">
              <a:spcBef>
                <a:spcPts val="0"/>
              </a:spcBef>
              <a:spcAft>
                <a:spcPts val="0"/>
              </a:spcAft>
              <a:buClr>
                <a:schemeClr val="lt1"/>
              </a:buClr>
              <a:buSzPts val="2800"/>
              <a:buFont typeface="Times New Roman"/>
              <a:buNone/>
              <a:defRPr sz="4900" b="0" i="0" u="none" strike="noStrike" cap="none">
                <a:solidFill>
                  <a:schemeClr val="lt1"/>
                </a:solidFill>
                <a:latin typeface="Times New Roman"/>
                <a:ea typeface="Times New Roman"/>
                <a:cs typeface="Times New Roman"/>
                <a:sym typeface="Times New Roman"/>
              </a:defRPr>
            </a:lvl2pPr>
            <a:lvl3pPr marL="0" marR="0" lvl="2" indent="0" algn="l" rtl="0">
              <a:spcBef>
                <a:spcPts val="0"/>
              </a:spcBef>
              <a:spcAft>
                <a:spcPts val="0"/>
              </a:spcAft>
              <a:buClr>
                <a:schemeClr val="lt1"/>
              </a:buClr>
              <a:buSzPts val="2800"/>
              <a:buFont typeface="Times New Roman"/>
              <a:buNone/>
              <a:defRPr sz="4900" b="0" i="0" u="none" strike="noStrike" cap="none">
                <a:solidFill>
                  <a:schemeClr val="lt1"/>
                </a:solidFill>
                <a:latin typeface="Times New Roman"/>
                <a:ea typeface="Times New Roman"/>
                <a:cs typeface="Times New Roman"/>
                <a:sym typeface="Times New Roman"/>
              </a:defRPr>
            </a:lvl3pPr>
            <a:lvl4pPr marL="0" marR="0" lvl="3" indent="0" algn="l" rtl="0">
              <a:spcBef>
                <a:spcPts val="0"/>
              </a:spcBef>
              <a:spcAft>
                <a:spcPts val="0"/>
              </a:spcAft>
              <a:buClr>
                <a:schemeClr val="lt1"/>
              </a:buClr>
              <a:buSzPts val="2800"/>
              <a:buFont typeface="Times New Roman"/>
              <a:buNone/>
              <a:defRPr sz="4900" b="0" i="0" u="none" strike="noStrike" cap="none">
                <a:solidFill>
                  <a:schemeClr val="lt1"/>
                </a:solidFill>
                <a:latin typeface="Times New Roman"/>
                <a:ea typeface="Times New Roman"/>
                <a:cs typeface="Times New Roman"/>
                <a:sym typeface="Times New Roman"/>
              </a:defRPr>
            </a:lvl4pPr>
            <a:lvl5pPr marL="0" marR="0" lvl="4" indent="0" algn="l" rtl="0">
              <a:spcBef>
                <a:spcPts val="0"/>
              </a:spcBef>
              <a:spcAft>
                <a:spcPts val="0"/>
              </a:spcAft>
              <a:buClr>
                <a:schemeClr val="lt1"/>
              </a:buClr>
              <a:buSzPts val="2800"/>
              <a:buFont typeface="Times New Roman"/>
              <a:buNone/>
              <a:defRPr sz="4900" b="0" i="0" u="none" strike="noStrike" cap="none">
                <a:solidFill>
                  <a:schemeClr val="lt1"/>
                </a:solidFill>
                <a:latin typeface="Times New Roman"/>
                <a:ea typeface="Times New Roman"/>
                <a:cs typeface="Times New Roman"/>
                <a:sym typeface="Times New Roman"/>
              </a:defRPr>
            </a:lvl5pPr>
            <a:lvl6pPr marL="0" marR="0" lvl="5" indent="0" algn="l" rtl="0">
              <a:spcBef>
                <a:spcPts val="0"/>
              </a:spcBef>
              <a:spcAft>
                <a:spcPts val="0"/>
              </a:spcAft>
              <a:buClr>
                <a:schemeClr val="lt2"/>
              </a:buClr>
              <a:buSzPts val="2800"/>
              <a:buFont typeface="Arial"/>
              <a:buNone/>
              <a:defRPr sz="1800" b="0" i="0" u="none" strike="noStrike" cap="none">
                <a:solidFill>
                  <a:schemeClr val="lt2"/>
                </a:solidFill>
              </a:defRPr>
            </a:lvl6pPr>
            <a:lvl7pPr marL="0" marR="0" lvl="6" indent="0" algn="l" rtl="0">
              <a:spcBef>
                <a:spcPts val="0"/>
              </a:spcBef>
              <a:spcAft>
                <a:spcPts val="0"/>
              </a:spcAft>
              <a:buClr>
                <a:schemeClr val="lt2"/>
              </a:buClr>
              <a:buSzPts val="2800"/>
              <a:buFont typeface="Arial"/>
              <a:buNone/>
              <a:defRPr sz="1800" b="0" i="0" u="none" strike="noStrike" cap="none">
                <a:solidFill>
                  <a:schemeClr val="lt2"/>
                </a:solidFill>
              </a:defRPr>
            </a:lvl7pPr>
            <a:lvl8pPr marL="0" marR="0" lvl="7" indent="0" algn="l" rtl="0">
              <a:spcBef>
                <a:spcPts val="0"/>
              </a:spcBef>
              <a:spcAft>
                <a:spcPts val="0"/>
              </a:spcAft>
              <a:buClr>
                <a:schemeClr val="lt2"/>
              </a:buClr>
              <a:buSzPts val="2800"/>
              <a:buFont typeface="Arial"/>
              <a:buNone/>
              <a:defRPr sz="1800" b="0" i="0" u="none" strike="noStrike" cap="none">
                <a:solidFill>
                  <a:schemeClr val="lt2"/>
                </a:solidFill>
              </a:defRPr>
            </a:lvl8pPr>
            <a:lvl9pPr marL="0" marR="0" lvl="8" indent="0" algn="l" rtl="0">
              <a:spcBef>
                <a:spcPts val="0"/>
              </a:spcBef>
              <a:spcAft>
                <a:spcPts val="0"/>
              </a:spcAft>
              <a:buClr>
                <a:schemeClr val="lt2"/>
              </a:buClr>
              <a:buSzPts val="2800"/>
              <a:buFont typeface="Arial"/>
              <a:buNone/>
              <a:defRPr sz="1800" b="0" i="0" u="none" strike="noStrike" cap="none">
                <a:solidFill>
                  <a:schemeClr val="lt2"/>
                </a:solidFill>
              </a:defRPr>
            </a:lvl9pPr>
          </a:lstStyle>
          <a:p>
            <a:endParaRPr/>
          </a:p>
        </p:txBody>
      </p:sp>
      <p:sp>
        <p:nvSpPr>
          <p:cNvPr id="57" name="Google Shape;57;p13"/>
          <p:cNvSpPr txBox="1">
            <a:spLocks noGrp="1"/>
          </p:cNvSpPr>
          <p:nvPr>
            <p:ph type="dt" idx="10"/>
          </p:nvPr>
        </p:nvSpPr>
        <p:spPr>
          <a:xfrm>
            <a:off x="6172200" y="6154737"/>
            <a:ext cx="2133600" cy="365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6pPr>
            <a:lvl7pPr marL="3200400" marR="0" lvl="6"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7pPr>
            <a:lvl8pPr marL="4572000" marR="0" lvl="7"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8pPr>
            <a:lvl9pPr marL="6400800" marR="0" lvl="8"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9pPr>
          </a:lstStyle>
          <a:p>
            <a:endParaRPr/>
          </a:p>
        </p:txBody>
      </p:sp>
      <p:sp>
        <p:nvSpPr>
          <p:cNvPr id="58" name="Google Shape;58;p13"/>
          <p:cNvSpPr txBox="1">
            <a:spLocks noGrp="1"/>
          </p:cNvSpPr>
          <p:nvPr>
            <p:ph type="ftr" idx="11"/>
          </p:nvPr>
        </p:nvSpPr>
        <p:spPr>
          <a:xfrm>
            <a:off x="822325" y="6154737"/>
            <a:ext cx="4572000" cy="365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6pPr>
            <a:lvl7pPr marL="3200400" marR="0" lvl="6"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7pPr>
            <a:lvl8pPr marL="4572000" marR="0" lvl="7"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8pPr>
            <a:lvl9pPr marL="6400800" marR="0" lvl="8" indent="0" algn="l" rtl="0">
              <a:lnSpc>
                <a:spcPct val="100000"/>
              </a:lnSpc>
              <a:spcBef>
                <a:spcPts val="0"/>
              </a:spcBef>
              <a:spcAft>
                <a:spcPts val="0"/>
              </a:spcAft>
              <a:buClr>
                <a:schemeClr val="lt1"/>
              </a:buClr>
              <a:buSzPts val="1400"/>
              <a:buFont typeface="Arial"/>
              <a:buNone/>
              <a:defRPr sz="1600" b="0" i="0" u="none" strike="noStrike" cap="none">
                <a:solidFill>
                  <a:schemeClr val="lt1"/>
                </a:solidFill>
                <a:latin typeface="Arial"/>
                <a:ea typeface="Arial"/>
                <a:cs typeface="Arial"/>
                <a:sym typeface="Arial"/>
              </a:defRPr>
            </a:lvl9pPr>
          </a:lstStyle>
          <a:p>
            <a:endParaRPr/>
          </a:p>
        </p:txBody>
      </p:sp>
      <p:sp>
        <p:nvSpPr>
          <p:cNvPr id="59" name="Google Shape;59;p13"/>
          <p:cNvSpPr txBox="1">
            <a:spLocks noGrp="1"/>
          </p:cNvSpPr>
          <p:nvPr>
            <p:ph type="sldNum" idx="12"/>
          </p:nvPr>
        </p:nvSpPr>
        <p:spPr>
          <a:xfrm>
            <a:off x="822325" y="5842000"/>
            <a:ext cx="2133600" cy="304800"/>
          </a:xfrm>
          <a:prstGeom prst="rect">
            <a:avLst/>
          </a:prstGeom>
          <a:noFill/>
          <a:ln>
            <a:noFill/>
          </a:ln>
        </p:spPr>
        <p:txBody>
          <a:bodyPr spcFirstLastPara="1" wrap="square" lIns="91425" tIns="45700" rIns="91425" bIns="9125" anchor="b" anchorCtr="0">
            <a:noAutofit/>
          </a:bodyPr>
          <a:lstStyle>
            <a:lvl1pPr marL="0" marR="0" lvl="0" indent="0" algn="l" rtl="0">
              <a:lnSpc>
                <a:spcPct val="100000"/>
              </a:lnSpc>
              <a:spcBef>
                <a:spcPts val="0"/>
              </a:spcBef>
              <a:spcAft>
                <a:spcPts val="0"/>
              </a:spcAft>
              <a:buClr>
                <a:srgbClr val="FFFFFF"/>
              </a:buClr>
              <a:buFont typeface="Arial"/>
              <a:buNone/>
              <a:defRPr sz="1600" b="0"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FFFFFF"/>
              </a:buClr>
              <a:buFont typeface="Arial"/>
              <a:buNone/>
              <a:defRPr sz="1600" b="0"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FFFFFF"/>
              </a:buClr>
              <a:buFont typeface="Arial"/>
              <a:buNone/>
              <a:defRPr sz="1600" b="0"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FFFFFF"/>
              </a:buClr>
              <a:buFont typeface="Arial"/>
              <a:buNone/>
              <a:defRPr sz="1600" b="0"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FFFFFF"/>
              </a:buClr>
              <a:buFont typeface="Arial"/>
              <a:buNone/>
              <a:defRPr sz="1600" b="0"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FFFFFF"/>
              </a:buClr>
              <a:buFont typeface="Arial"/>
              <a:buNone/>
              <a:defRPr sz="1600" b="0"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FFFFFF"/>
              </a:buClr>
              <a:buFont typeface="Arial"/>
              <a:buNone/>
              <a:defRPr sz="1600" b="0"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FFFFFF"/>
              </a:buClr>
              <a:buFont typeface="Arial"/>
              <a:buNone/>
              <a:defRPr sz="1600" b="0"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FFFFFF"/>
              </a:buClr>
              <a:buFont typeface="Arial"/>
              <a:buNone/>
              <a:defRPr sz="1600" b="0"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‹N°›</a:t>
            </a:fld>
            <a:endParaRPr sz="1000">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11" name="Google Shape;11;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12" name="Google Shape;12;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4.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5.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4.png"/><Relationship Id="rId7"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0.jpeg"/><Relationship Id="rId5" Type="http://schemas.openxmlformats.org/officeDocument/2006/relationships/image" Target="../media/image29.jpeg"/><Relationship Id="rId10" Type="http://schemas.openxmlformats.org/officeDocument/2006/relationships/image" Target="../media/image34.jpeg"/><Relationship Id="rId4" Type="http://schemas.openxmlformats.org/officeDocument/2006/relationships/image" Target="../media/image5.png"/><Relationship Id="rId9" Type="http://schemas.openxmlformats.org/officeDocument/2006/relationships/image" Target="../media/image33.jpeg"/></Relationships>
</file>

<file path=ppt/slides/_rels/slide9.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4.png"/><Relationship Id="rId7"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5.png"/><Relationship Id="rId9" Type="http://schemas.openxmlformats.org/officeDocument/2006/relationships/image" Target="../media/image39.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descr="12 couv-PPT.ai"/>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3999" cy="6858000"/>
          </a:xfrm>
          <a:prstGeom prst="rect">
            <a:avLst/>
          </a:prstGeom>
          <a:noFill/>
          <a:ln>
            <a:noFill/>
          </a:ln>
        </p:spPr>
      </p:pic>
      <p:sp>
        <p:nvSpPr>
          <p:cNvPr id="65" name="Google Shape;65;p14"/>
          <p:cNvSpPr txBox="1"/>
          <p:nvPr/>
        </p:nvSpPr>
        <p:spPr>
          <a:xfrm>
            <a:off x="2093700" y="2868775"/>
            <a:ext cx="4956600" cy="20874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3300" b="1">
                <a:solidFill>
                  <a:srgbClr val="666666"/>
                </a:solidFill>
                <a:latin typeface="Merriweather"/>
                <a:ea typeface="Merriweather"/>
                <a:cs typeface="Merriweather"/>
                <a:sym typeface="Merriweather"/>
              </a:rPr>
              <a:t> </a:t>
            </a:r>
            <a:r>
              <a:rPr lang="en-US" sz="3300" b="1">
                <a:solidFill>
                  <a:srgbClr val="001178"/>
                </a:solidFill>
                <a:latin typeface="Merriweather"/>
                <a:ea typeface="Merriweather"/>
                <a:cs typeface="Merriweather"/>
                <a:sym typeface="Merriweather"/>
              </a:rPr>
              <a:t>RAPPORT</a:t>
            </a:r>
            <a:endParaRPr sz="3300" b="1">
              <a:solidFill>
                <a:srgbClr val="001178"/>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US" sz="2800" b="1">
                <a:solidFill>
                  <a:srgbClr val="001178"/>
                </a:solidFill>
                <a:latin typeface="Merriweather"/>
                <a:ea typeface="Merriweather"/>
                <a:cs typeface="Merriweather"/>
                <a:sym typeface="Merriweather"/>
              </a:rPr>
              <a:t>pour l'Association Mi Casa</a:t>
            </a:r>
            <a:endParaRPr sz="2800" b="1">
              <a:solidFill>
                <a:srgbClr val="001178"/>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US" sz="3000" b="1">
                <a:solidFill>
                  <a:srgbClr val="001178"/>
                </a:solidFill>
                <a:latin typeface="Merriweather"/>
                <a:ea typeface="Merriweather"/>
                <a:cs typeface="Merriweather"/>
                <a:sym typeface="Merriweather"/>
              </a:rPr>
              <a:t>Projet Technologique</a:t>
            </a:r>
            <a:endParaRPr sz="3000" b="1">
              <a:solidFill>
                <a:srgbClr val="001178"/>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US" sz="3000" b="1">
                <a:solidFill>
                  <a:srgbClr val="001178"/>
                </a:solidFill>
                <a:latin typeface="Merriweather"/>
                <a:ea typeface="Merriweather"/>
                <a:cs typeface="Merriweather"/>
                <a:sym typeface="Merriweather"/>
              </a:rPr>
              <a:t>2021</a:t>
            </a:r>
            <a:endParaRPr sz="3000" b="1">
              <a:solidFill>
                <a:srgbClr val="001178"/>
              </a:solidFill>
              <a:latin typeface="Merriweather"/>
              <a:ea typeface="Merriweather"/>
              <a:cs typeface="Merriweather"/>
              <a:sym typeface="Merriweather"/>
            </a:endParaRPr>
          </a:p>
        </p:txBody>
      </p:sp>
      <p:pic>
        <p:nvPicPr>
          <p:cNvPr id="66" name="Google Shape;66;p1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6018824" y="268700"/>
            <a:ext cx="1737725" cy="1805900"/>
          </a:xfrm>
          <a:prstGeom prst="rect">
            <a:avLst/>
          </a:prstGeom>
          <a:noFill/>
          <a:ln>
            <a:noFill/>
          </a:ln>
        </p:spPr>
      </p:pic>
      <p:pic>
        <p:nvPicPr>
          <p:cNvPr id="67" name="Google Shape;67;p14"/>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84150" y="5750348"/>
            <a:ext cx="2608824" cy="815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1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975" y="0"/>
            <a:ext cx="9143999" cy="6858000"/>
          </a:xfrm>
          <a:prstGeom prst="rect">
            <a:avLst/>
          </a:prstGeom>
          <a:noFill/>
          <a:ln>
            <a:noFill/>
          </a:ln>
        </p:spPr>
      </p:pic>
      <p:pic>
        <p:nvPicPr>
          <p:cNvPr id="73" name="Google Shape;73;p1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884450" y="138903"/>
            <a:ext cx="1096575" cy="1139575"/>
          </a:xfrm>
          <a:prstGeom prst="rect">
            <a:avLst/>
          </a:prstGeom>
          <a:noFill/>
          <a:ln>
            <a:noFill/>
          </a:ln>
        </p:spPr>
      </p:pic>
      <p:sp>
        <p:nvSpPr>
          <p:cNvPr id="74" name="Google Shape;74;p15"/>
          <p:cNvSpPr txBox="1"/>
          <p:nvPr/>
        </p:nvSpPr>
        <p:spPr>
          <a:xfrm>
            <a:off x="292608" y="365788"/>
            <a:ext cx="7844700" cy="685800"/>
          </a:xfrm>
          <a:prstGeom prst="rect">
            <a:avLst/>
          </a:prstGeom>
          <a:noFill/>
          <a:ln>
            <a:noFill/>
          </a:ln>
        </p:spPr>
        <p:txBody>
          <a:bodyPr spcFirstLastPara="1" wrap="square" lIns="91425" tIns="45700" rIns="91425" bIns="45700" anchor="ctr" anchorCtr="0">
            <a:noAutofit/>
          </a:bodyPr>
          <a:lstStyle/>
          <a:p>
            <a:pPr marL="228600" lvl="0" indent="0" algn="l" rtl="0">
              <a:spcBef>
                <a:spcPts val="0"/>
              </a:spcBef>
              <a:spcAft>
                <a:spcPts val="0"/>
              </a:spcAft>
              <a:buNone/>
            </a:pPr>
            <a:r>
              <a:rPr lang="en-US" sz="3200" b="1">
                <a:solidFill>
                  <a:srgbClr val="403989"/>
                </a:solidFill>
                <a:latin typeface="Merriweather"/>
                <a:ea typeface="Merriweather"/>
                <a:cs typeface="Merriweather"/>
                <a:sym typeface="Merriweather"/>
              </a:rPr>
              <a:t>Chronologie</a:t>
            </a:r>
            <a:endParaRPr sz="3200">
              <a:solidFill>
                <a:srgbClr val="403989"/>
              </a:solidFill>
              <a:latin typeface="Merriweather"/>
              <a:ea typeface="Merriweather"/>
              <a:cs typeface="Merriweather"/>
              <a:sym typeface="Merriweather"/>
            </a:endParaRPr>
          </a:p>
        </p:txBody>
      </p:sp>
      <p:sp>
        <p:nvSpPr>
          <p:cNvPr id="75" name="Google Shape;75;p15"/>
          <p:cNvSpPr/>
          <p:nvPr/>
        </p:nvSpPr>
        <p:spPr>
          <a:xfrm>
            <a:off x="781050" y="2025975"/>
            <a:ext cx="1141800" cy="600900"/>
          </a:xfrm>
          <a:prstGeom prst="wedgeRectCallout">
            <a:avLst>
              <a:gd name="adj1" fmla="val -14921"/>
              <a:gd name="adj2" fmla="val 142274"/>
            </a:avLst>
          </a:prstGeom>
          <a:solidFill>
            <a:srgbClr val="37D3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Réception </a:t>
            </a:r>
            <a:endParaRPr sz="1200" b="1">
              <a:latin typeface="Merriweather"/>
              <a:ea typeface="Merriweather"/>
              <a:cs typeface="Merriweather"/>
              <a:sym typeface="Merriweather"/>
            </a:endParaRPr>
          </a:p>
          <a:p>
            <a:pPr marL="0" lvl="0" indent="0" algn="ctr" rtl="0">
              <a:spcBef>
                <a:spcPts val="0"/>
              </a:spcBef>
              <a:spcAft>
                <a:spcPts val="0"/>
              </a:spcAft>
              <a:buNone/>
            </a:pPr>
            <a:r>
              <a:rPr lang="en-US" sz="1200" b="1">
                <a:latin typeface="Merriweather"/>
                <a:ea typeface="Merriweather"/>
                <a:cs typeface="Merriweather"/>
                <a:sym typeface="Merriweather"/>
              </a:rPr>
              <a:t>du don</a:t>
            </a:r>
            <a:endParaRPr sz="1200" b="1">
              <a:latin typeface="Merriweather"/>
              <a:ea typeface="Merriweather"/>
              <a:cs typeface="Merriweather"/>
              <a:sym typeface="Merriweather"/>
            </a:endParaRPr>
          </a:p>
        </p:txBody>
      </p:sp>
      <p:cxnSp>
        <p:nvCxnSpPr>
          <p:cNvPr id="76" name="Google Shape;76;p15"/>
          <p:cNvCxnSpPr/>
          <p:nvPr/>
        </p:nvCxnSpPr>
        <p:spPr>
          <a:xfrm>
            <a:off x="565650" y="3780975"/>
            <a:ext cx="8260200" cy="0"/>
          </a:xfrm>
          <a:prstGeom prst="straightConnector1">
            <a:avLst/>
          </a:prstGeom>
          <a:noFill/>
          <a:ln w="76200" cap="flat" cmpd="sng">
            <a:solidFill>
              <a:srgbClr val="999999"/>
            </a:solidFill>
            <a:prstDash val="solid"/>
            <a:round/>
            <a:headEnd type="oval" w="med" len="med"/>
            <a:tailEnd type="oval" w="med" len="med"/>
          </a:ln>
        </p:spPr>
      </p:cxnSp>
      <p:sp>
        <p:nvSpPr>
          <p:cNvPr id="77" name="Google Shape;77;p15"/>
          <p:cNvSpPr txBox="1"/>
          <p:nvPr/>
        </p:nvSpPr>
        <p:spPr>
          <a:xfrm>
            <a:off x="538100" y="3174525"/>
            <a:ext cx="13317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a:solidFill>
                  <a:srgbClr val="0101AB"/>
                </a:solidFill>
                <a:latin typeface="Impact"/>
                <a:ea typeface="Impact"/>
                <a:cs typeface="Impact"/>
                <a:sym typeface="Impact"/>
              </a:rPr>
              <a:t>DÉC/20</a:t>
            </a:r>
            <a:endParaRPr sz="1600">
              <a:solidFill>
                <a:srgbClr val="0101AB"/>
              </a:solidFill>
              <a:latin typeface="Impact"/>
              <a:ea typeface="Impact"/>
              <a:cs typeface="Impact"/>
              <a:sym typeface="Impact"/>
            </a:endParaRPr>
          </a:p>
        </p:txBody>
      </p:sp>
      <p:cxnSp>
        <p:nvCxnSpPr>
          <p:cNvPr id="78" name="Google Shape;78;p15"/>
          <p:cNvCxnSpPr/>
          <p:nvPr/>
        </p:nvCxnSpPr>
        <p:spPr>
          <a:xfrm>
            <a:off x="1203950" y="3574725"/>
            <a:ext cx="0" cy="412500"/>
          </a:xfrm>
          <a:prstGeom prst="straightConnector1">
            <a:avLst/>
          </a:prstGeom>
          <a:noFill/>
          <a:ln w="38100" cap="flat" cmpd="sng">
            <a:solidFill>
              <a:srgbClr val="0101AB"/>
            </a:solidFill>
            <a:prstDash val="solid"/>
            <a:round/>
            <a:headEnd type="none" w="med" len="med"/>
            <a:tailEnd type="none" w="med" len="med"/>
          </a:ln>
        </p:spPr>
      </p:cxnSp>
      <p:cxnSp>
        <p:nvCxnSpPr>
          <p:cNvPr id="79" name="Google Shape;79;p15"/>
          <p:cNvCxnSpPr/>
          <p:nvPr/>
        </p:nvCxnSpPr>
        <p:spPr>
          <a:xfrm>
            <a:off x="2354250" y="3574725"/>
            <a:ext cx="0" cy="412500"/>
          </a:xfrm>
          <a:prstGeom prst="straightConnector1">
            <a:avLst/>
          </a:prstGeom>
          <a:noFill/>
          <a:ln w="38100" cap="flat" cmpd="sng">
            <a:solidFill>
              <a:srgbClr val="0101AB"/>
            </a:solidFill>
            <a:prstDash val="solid"/>
            <a:round/>
            <a:headEnd type="none" w="med" len="med"/>
            <a:tailEnd type="none" w="med" len="med"/>
          </a:ln>
        </p:spPr>
      </p:cxnSp>
      <p:sp>
        <p:nvSpPr>
          <p:cNvPr id="80" name="Google Shape;80;p15"/>
          <p:cNvSpPr txBox="1"/>
          <p:nvPr/>
        </p:nvSpPr>
        <p:spPr>
          <a:xfrm>
            <a:off x="1960650" y="4000875"/>
            <a:ext cx="7872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a:solidFill>
                  <a:srgbClr val="0101AB"/>
                </a:solidFill>
                <a:latin typeface="Impact"/>
                <a:ea typeface="Impact"/>
                <a:cs typeface="Impact"/>
                <a:sym typeface="Impact"/>
              </a:rPr>
              <a:t>FÉV/21</a:t>
            </a:r>
            <a:endParaRPr sz="1600">
              <a:solidFill>
                <a:srgbClr val="0101AB"/>
              </a:solidFill>
              <a:latin typeface="Impact"/>
              <a:ea typeface="Impact"/>
              <a:cs typeface="Impact"/>
              <a:sym typeface="Impact"/>
            </a:endParaRPr>
          </a:p>
        </p:txBody>
      </p:sp>
      <p:sp>
        <p:nvSpPr>
          <p:cNvPr id="81" name="Google Shape;81;p15"/>
          <p:cNvSpPr/>
          <p:nvPr/>
        </p:nvSpPr>
        <p:spPr>
          <a:xfrm>
            <a:off x="1172950" y="5236400"/>
            <a:ext cx="2110800" cy="685800"/>
          </a:xfrm>
          <a:prstGeom prst="wedgeRectCallout">
            <a:avLst>
              <a:gd name="adj1" fmla="val -2994"/>
              <a:gd name="adj2" fmla="val -170042"/>
            </a:avLst>
          </a:prstGeom>
          <a:solidFill>
            <a:srgbClr val="D9D9D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Achat d'équipement</a:t>
            </a:r>
            <a:endParaRPr sz="1200" b="1">
              <a:latin typeface="Merriweather"/>
              <a:ea typeface="Merriweather"/>
              <a:cs typeface="Merriweather"/>
              <a:sym typeface="Merriweather"/>
            </a:endParaRPr>
          </a:p>
          <a:p>
            <a:pPr marL="0" lvl="0" indent="0" algn="ctr" rtl="0">
              <a:spcBef>
                <a:spcPts val="0"/>
              </a:spcBef>
              <a:spcAft>
                <a:spcPts val="0"/>
              </a:spcAft>
              <a:buNone/>
            </a:pPr>
            <a:r>
              <a:rPr lang="en-US" sz="1200" b="1">
                <a:latin typeface="Merriweather"/>
                <a:ea typeface="Merriweather"/>
                <a:cs typeface="Merriweather"/>
                <a:sym typeface="Merriweather"/>
              </a:rPr>
              <a:t>12 tablettes</a:t>
            </a:r>
            <a:endParaRPr sz="1200" b="1">
              <a:latin typeface="Merriweather"/>
              <a:ea typeface="Merriweather"/>
              <a:cs typeface="Merriweather"/>
              <a:sym typeface="Merriweather"/>
            </a:endParaRPr>
          </a:p>
          <a:p>
            <a:pPr marL="0" lvl="0" indent="0" algn="ctr" rtl="0">
              <a:spcBef>
                <a:spcPts val="0"/>
              </a:spcBef>
              <a:spcAft>
                <a:spcPts val="0"/>
              </a:spcAft>
              <a:buNone/>
            </a:pPr>
            <a:r>
              <a:rPr lang="en-US" sz="1200" b="1">
                <a:latin typeface="Merriweather"/>
                <a:ea typeface="Merriweather"/>
                <a:cs typeface="Merriweather"/>
                <a:sym typeface="Merriweather"/>
              </a:rPr>
              <a:t>2 ordinateurs portables</a:t>
            </a:r>
            <a:endParaRPr sz="1200" b="1">
              <a:latin typeface="Merriweather"/>
              <a:ea typeface="Merriweather"/>
              <a:cs typeface="Merriweather"/>
              <a:sym typeface="Merriweather"/>
            </a:endParaRPr>
          </a:p>
        </p:txBody>
      </p:sp>
      <p:cxnSp>
        <p:nvCxnSpPr>
          <p:cNvPr id="82" name="Google Shape;82;p15"/>
          <p:cNvCxnSpPr/>
          <p:nvPr/>
        </p:nvCxnSpPr>
        <p:spPr>
          <a:xfrm>
            <a:off x="7417550" y="3574725"/>
            <a:ext cx="0" cy="412500"/>
          </a:xfrm>
          <a:prstGeom prst="straightConnector1">
            <a:avLst/>
          </a:prstGeom>
          <a:noFill/>
          <a:ln w="38100" cap="flat" cmpd="sng">
            <a:solidFill>
              <a:srgbClr val="0101AB"/>
            </a:solidFill>
            <a:prstDash val="solid"/>
            <a:round/>
            <a:headEnd type="none" w="med" len="med"/>
            <a:tailEnd type="none" w="med" len="med"/>
          </a:ln>
        </p:spPr>
      </p:cxnSp>
      <p:sp>
        <p:nvSpPr>
          <p:cNvPr id="83" name="Google Shape;83;p15"/>
          <p:cNvSpPr txBox="1"/>
          <p:nvPr/>
        </p:nvSpPr>
        <p:spPr>
          <a:xfrm>
            <a:off x="2492750" y="3174525"/>
            <a:ext cx="822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dirty="0">
                <a:solidFill>
                  <a:srgbClr val="0101AB"/>
                </a:solidFill>
                <a:latin typeface="Impact"/>
                <a:ea typeface="Impact"/>
                <a:cs typeface="Impact"/>
                <a:sym typeface="Impact"/>
              </a:rPr>
              <a:t>MAR/21</a:t>
            </a:r>
            <a:endParaRPr sz="1600" dirty="0">
              <a:solidFill>
                <a:srgbClr val="0101AB"/>
              </a:solidFill>
              <a:latin typeface="Impact"/>
              <a:ea typeface="Impact"/>
              <a:cs typeface="Impact"/>
              <a:sym typeface="Impact"/>
            </a:endParaRPr>
          </a:p>
        </p:txBody>
      </p:sp>
      <p:sp>
        <p:nvSpPr>
          <p:cNvPr id="84" name="Google Shape;84;p15"/>
          <p:cNvSpPr txBox="1"/>
          <p:nvPr/>
        </p:nvSpPr>
        <p:spPr>
          <a:xfrm>
            <a:off x="565650" y="5985575"/>
            <a:ext cx="40065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dirty="0">
                <a:solidFill>
                  <a:schemeClr val="dk2"/>
                </a:solidFill>
                <a:latin typeface="Impact"/>
                <a:ea typeface="Impact"/>
                <a:cs typeface="Impact"/>
                <a:sym typeface="Impact"/>
              </a:rPr>
              <a:t>P R E M I E R   S E M E S T R E   D E   L' A N </a:t>
            </a:r>
            <a:r>
              <a:rPr lang="en-US" sz="1600" dirty="0" err="1">
                <a:solidFill>
                  <a:schemeClr val="dk2"/>
                </a:solidFill>
                <a:latin typeface="Impact"/>
                <a:ea typeface="Impact"/>
                <a:cs typeface="Impact"/>
                <a:sym typeface="Impact"/>
              </a:rPr>
              <a:t>N</a:t>
            </a:r>
            <a:r>
              <a:rPr lang="en-US" sz="1600" dirty="0">
                <a:solidFill>
                  <a:schemeClr val="dk2"/>
                </a:solidFill>
                <a:latin typeface="Impact"/>
                <a:ea typeface="Impact"/>
                <a:cs typeface="Impact"/>
                <a:sym typeface="Impact"/>
              </a:rPr>
              <a:t> É E </a:t>
            </a:r>
            <a:endParaRPr sz="1600" dirty="0">
              <a:solidFill>
                <a:schemeClr val="dk2"/>
              </a:solidFill>
              <a:latin typeface="Impact"/>
              <a:ea typeface="Impact"/>
              <a:cs typeface="Impact"/>
              <a:sym typeface="Impact"/>
            </a:endParaRPr>
          </a:p>
        </p:txBody>
      </p:sp>
      <p:sp>
        <p:nvSpPr>
          <p:cNvPr id="85" name="Google Shape;85;p15"/>
          <p:cNvSpPr txBox="1"/>
          <p:nvPr/>
        </p:nvSpPr>
        <p:spPr>
          <a:xfrm>
            <a:off x="4572150" y="5985575"/>
            <a:ext cx="40065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a:solidFill>
                  <a:schemeClr val="dk2"/>
                </a:solidFill>
                <a:latin typeface="Impact"/>
                <a:ea typeface="Impact"/>
                <a:cs typeface="Impact"/>
                <a:sym typeface="Impact"/>
              </a:rPr>
              <a:t>D E U X I È M E   S E M E S T R E</a:t>
            </a:r>
            <a:endParaRPr sz="1600">
              <a:solidFill>
                <a:schemeClr val="dk2"/>
              </a:solidFill>
              <a:latin typeface="Impact"/>
              <a:ea typeface="Impact"/>
              <a:cs typeface="Impact"/>
              <a:sym typeface="Impact"/>
            </a:endParaRPr>
          </a:p>
        </p:txBody>
      </p:sp>
      <p:cxnSp>
        <p:nvCxnSpPr>
          <p:cNvPr id="86" name="Google Shape;86;p15"/>
          <p:cNvCxnSpPr/>
          <p:nvPr/>
        </p:nvCxnSpPr>
        <p:spPr>
          <a:xfrm>
            <a:off x="2894300" y="3574725"/>
            <a:ext cx="0" cy="412500"/>
          </a:xfrm>
          <a:prstGeom prst="straightConnector1">
            <a:avLst/>
          </a:prstGeom>
          <a:noFill/>
          <a:ln w="38100" cap="flat" cmpd="sng">
            <a:solidFill>
              <a:srgbClr val="0101AB"/>
            </a:solidFill>
            <a:prstDash val="solid"/>
            <a:round/>
            <a:headEnd type="none" w="med" len="med"/>
            <a:tailEnd type="none" w="med" len="med"/>
          </a:ln>
        </p:spPr>
      </p:cxnSp>
      <p:sp>
        <p:nvSpPr>
          <p:cNvPr id="87" name="Google Shape;87;p15"/>
          <p:cNvSpPr txBox="1"/>
          <p:nvPr/>
        </p:nvSpPr>
        <p:spPr>
          <a:xfrm>
            <a:off x="3523600" y="3174525"/>
            <a:ext cx="7872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a:solidFill>
                  <a:srgbClr val="0101AB"/>
                </a:solidFill>
                <a:latin typeface="Impact"/>
                <a:ea typeface="Impact"/>
                <a:cs typeface="Impact"/>
                <a:sym typeface="Impact"/>
              </a:rPr>
              <a:t>MAI/21</a:t>
            </a:r>
            <a:endParaRPr sz="1600">
              <a:solidFill>
                <a:srgbClr val="0101AB"/>
              </a:solidFill>
              <a:latin typeface="Impact"/>
              <a:ea typeface="Impact"/>
              <a:cs typeface="Impact"/>
              <a:sym typeface="Impact"/>
            </a:endParaRPr>
          </a:p>
        </p:txBody>
      </p:sp>
      <p:cxnSp>
        <p:nvCxnSpPr>
          <p:cNvPr id="88" name="Google Shape;88;p15"/>
          <p:cNvCxnSpPr/>
          <p:nvPr/>
        </p:nvCxnSpPr>
        <p:spPr>
          <a:xfrm>
            <a:off x="2880025" y="3976250"/>
            <a:ext cx="1141800" cy="0"/>
          </a:xfrm>
          <a:prstGeom prst="straightConnector1">
            <a:avLst/>
          </a:prstGeom>
          <a:noFill/>
          <a:ln w="38100" cap="flat" cmpd="sng">
            <a:solidFill>
              <a:srgbClr val="0101AB"/>
            </a:solidFill>
            <a:prstDash val="solid"/>
            <a:round/>
            <a:headEnd type="none" w="med" len="med"/>
            <a:tailEnd type="none" w="med" len="med"/>
          </a:ln>
        </p:spPr>
      </p:cxnSp>
      <p:sp>
        <p:nvSpPr>
          <p:cNvPr id="89" name="Google Shape;89;p15"/>
          <p:cNvSpPr txBox="1"/>
          <p:nvPr/>
        </p:nvSpPr>
        <p:spPr>
          <a:xfrm>
            <a:off x="5312888" y="3174525"/>
            <a:ext cx="822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a:solidFill>
                  <a:srgbClr val="0101AB"/>
                </a:solidFill>
                <a:latin typeface="Impact"/>
                <a:ea typeface="Impact"/>
                <a:cs typeface="Impact"/>
                <a:sym typeface="Impact"/>
              </a:rPr>
              <a:t>AOÛ/21</a:t>
            </a:r>
            <a:endParaRPr sz="1600">
              <a:solidFill>
                <a:srgbClr val="0101AB"/>
              </a:solidFill>
              <a:latin typeface="Impact"/>
              <a:ea typeface="Impact"/>
              <a:cs typeface="Impact"/>
              <a:sym typeface="Impact"/>
            </a:endParaRPr>
          </a:p>
        </p:txBody>
      </p:sp>
      <p:cxnSp>
        <p:nvCxnSpPr>
          <p:cNvPr id="90" name="Google Shape;90;p15"/>
          <p:cNvCxnSpPr/>
          <p:nvPr/>
        </p:nvCxnSpPr>
        <p:spPr>
          <a:xfrm>
            <a:off x="4017000" y="3574725"/>
            <a:ext cx="0" cy="412500"/>
          </a:xfrm>
          <a:prstGeom prst="straightConnector1">
            <a:avLst/>
          </a:prstGeom>
          <a:noFill/>
          <a:ln w="38100" cap="flat" cmpd="sng">
            <a:solidFill>
              <a:srgbClr val="0101AB"/>
            </a:solidFill>
            <a:prstDash val="solid"/>
            <a:round/>
            <a:headEnd type="none" w="med" len="med"/>
            <a:tailEnd type="none" w="med" len="med"/>
          </a:ln>
        </p:spPr>
      </p:cxnSp>
      <p:sp>
        <p:nvSpPr>
          <p:cNvPr id="91" name="Google Shape;91;p15"/>
          <p:cNvSpPr txBox="1"/>
          <p:nvPr/>
        </p:nvSpPr>
        <p:spPr>
          <a:xfrm>
            <a:off x="6850700" y="4000875"/>
            <a:ext cx="9555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a:solidFill>
                  <a:srgbClr val="0101AB"/>
                </a:solidFill>
                <a:latin typeface="Impact"/>
                <a:ea typeface="Impact"/>
                <a:cs typeface="Impact"/>
                <a:sym typeface="Impact"/>
              </a:rPr>
              <a:t>NOV/21</a:t>
            </a:r>
            <a:endParaRPr sz="1600">
              <a:solidFill>
                <a:srgbClr val="0101AB"/>
              </a:solidFill>
              <a:latin typeface="Impact"/>
              <a:ea typeface="Impact"/>
              <a:cs typeface="Impact"/>
              <a:sym typeface="Impact"/>
            </a:endParaRPr>
          </a:p>
        </p:txBody>
      </p:sp>
      <p:cxnSp>
        <p:nvCxnSpPr>
          <p:cNvPr id="92" name="Google Shape;92;p15"/>
          <p:cNvCxnSpPr/>
          <p:nvPr/>
        </p:nvCxnSpPr>
        <p:spPr>
          <a:xfrm>
            <a:off x="5730250" y="3574725"/>
            <a:ext cx="0" cy="412500"/>
          </a:xfrm>
          <a:prstGeom prst="straightConnector1">
            <a:avLst/>
          </a:prstGeom>
          <a:noFill/>
          <a:ln w="38100" cap="flat" cmpd="sng">
            <a:solidFill>
              <a:srgbClr val="0101AB"/>
            </a:solidFill>
            <a:prstDash val="solid"/>
            <a:round/>
            <a:headEnd type="none" w="med" len="med"/>
            <a:tailEnd type="none" w="med" len="med"/>
          </a:ln>
        </p:spPr>
      </p:cxnSp>
      <p:sp>
        <p:nvSpPr>
          <p:cNvPr id="93" name="Google Shape;93;p15"/>
          <p:cNvSpPr/>
          <p:nvPr/>
        </p:nvSpPr>
        <p:spPr>
          <a:xfrm>
            <a:off x="3677300" y="5418025"/>
            <a:ext cx="2963100" cy="513300"/>
          </a:xfrm>
          <a:prstGeom prst="wedgeRectCallout">
            <a:avLst>
              <a:gd name="adj1" fmla="val 33919"/>
              <a:gd name="adj2" fmla="val -239714"/>
            </a:avLst>
          </a:prstGeom>
          <a:solidFill>
            <a:srgbClr val="FDD14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Activités de soutien scolaire (mardi et jeudi - am) avec l'équipe Oasis</a:t>
            </a:r>
            <a:endParaRPr sz="1200" b="1">
              <a:latin typeface="Merriweather"/>
              <a:ea typeface="Merriweather"/>
              <a:cs typeface="Merriweather"/>
              <a:sym typeface="Merriweather"/>
            </a:endParaRPr>
          </a:p>
        </p:txBody>
      </p:sp>
      <p:sp>
        <p:nvSpPr>
          <p:cNvPr id="94" name="Google Shape;94;p15"/>
          <p:cNvSpPr/>
          <p:nvPr/>
        </p:nvSpPr>
        <p:spPr>
          <a:xfrm>
            <a:off x="5312902" y="1385275"/>
            <a:ext cx="2703000" cy="1043700"/>
          </a:xfrm>
          <a:prstGeom prst="wedgeRectCallout">
            <a:avLst>
              <a:gd name="adj1" fmla="val -14300"/>
              <a:gd name="adj2" fmla="val 150778"/>
            </a:avLst>
          </a:prstGeom>
          <a:solidFill>
            <a:srgbClr val="FDD14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Début des activités de soutien psychologique et scolaire</a:t>
            </a:r>
            <a:endParaRPr sz="1200" b="1">
              <a:latin typeface="Merriweather"/>
              <a:ea typeface="Merriweather"/>
              <a:cs typeface="Merriweather"/>
              <a:sym typeface="Merriweather"/>
            </a:endParaRPr>
          </a:p>
          <a:p>
            <a:pPr marL="0" lvl="0" indent="0" algn="ctr" rtl="0">
              <a:spcBef>
                <a:spcPts val="0"/>
              </a:spcBef>
              <a:spcAft>
                <a:spcPts val="0"/>
              </a:spcAft>
              <a:buNone/>
            </a:pPr>
            <a:r>
              <a:rPr lang="en-US" sz="1200" b="1">
                <a:latin typeface="Merriweather"/>
                <a:ea typeface="Merriweather"/>
                <a:cs typeface="Merriweather"/>
                <a:sym typeface="Merriweather"/>
              </a:rPr>
              <a:t>(mardi et jeudi - am) avec des volontaires, des stagiaires de l'Uniminuto et l'équipe d'Oasis.</a:t>
            </a:r>
            <a:endParaRPr sz="1200" b="1">
              <a:latin typeface="Merriweather"/>
              <a:ea typeface="Merriweather"/>
              <a:cs typeface="Merriweather"/>
              <a:sym typeface="Merriweather"/>
            </a:endParaRPr>
          </a:p>
        </p:txBody>
      </p:sp>
      <p:sp>
        <p:nvSpPr>
          <p:cNvPr id="95" name="Google Shape;95;p15"/>
          <p:cNvSpPr txBox="1"/>
          <p:nvPr/>
        </p:nvSpPr>
        <p:spPr>
          <a:xfrm>
            <a:off x="5874775" y="4000875"/>
            <a:ext cx="822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a:solidFill>
                  <a:srgbClr val="0101AB"/>
                </a:solidFill>
                <a:latin typeface="Impact"/>
                <a:ea typeface="Impact"/>
                <a:cs typeface="Impact"/>
                <a:sym typeface="Impact"/>
              </a:rPr>
              <a:t>SEP/21</a:t>
            </a:r>
            <a:endParaRPr sz="1600">
              <a:solidFill>
                <a:srgbClr val="0101AB"/>
              </a:solidFill>
              <a:latin typeface="Impact"/>
              <a:ea typeface="Impact"/>
              <a:cs typeface="Impact"/>
              <a:sym typeface="Impact"/>
            </a:endParaRPr>
          </a:p>
        </p:txBody>
      </p:sp>
      <p:cxnSp>
        <p:nvCxnSpPr>
          <p:cNvPr id="96" name="Google Shape;96;p15"/>
          <p:cNvCxnSpPr/>
          <p:nvPr/>
        </p:nvCxnSpPr>
        <p:spPr>
          <a:xfrm>
            <a:off x="6285775" y="3574725"/>
            <a:ext cx="0" cy="412500"/>
          </a:xfrm>
          <a:prstGeom prst="straightConnector1">
            <a:avLst/>
          </a:prstGeom>
          <a:noFill/>
          <a:ln w="38100" cap="flat" cmpd="sng">
            <a:solidFill>
              <a:srgbClr val="0101AB"/>
            </a:solidFill>
            <a:prstDash val="solid"/>
            <a:round/>
            <a:headEnd type="none" w="med" len="med"/>
            <a:tailEnd type="none" w="med" len="med"/>
          </a:ln>
        </p:spPr>
      </p:cxnSp>
      <p:cxnSp>
        <p:nvCxnSpPr>
          <p:cNvPr id="97" name="Google Shape;97;p15"/>
          <p:cNvCxnSpPr/>
          <p:nvPr/>
        </p:nvCxnSpPr>
        <p:spPr>
          <a:xfrm>
            <a:off x="3976700" y="3976250"/>
            <a:ext cx="1757400" cy="0"/>
          </a:xfrm>
          <a:prstGeom prst="straightConnector1">
            <a:avLst/>
          </a:prstGeom>
          <a:noFill/>
          <a:ln w="38100" cap="flat" cmpd="sng">
            <a:solidFill>
              <a:srgbClr val="0101AB"/>
            </a:solidFill>
            <a:prstDash val="solid"/>
            <a:round/>
            <a:headEnd type="none" w="med" len="med"/>
            <a:tailEnd type="none" w="med" len="med"/>
          </a:ln>
        </p:spPr>
      </p:cxnSp>
      <p:cxnSp>
        <p:nvCxnSpPr>
          <p:cNvPr id="98" name="Google Shape;98;p15"/>
          <p:cNvCxnSpPr/>
          <p:nvPr/>
        </p:nvCxnSpPr>
        <p:spPr>
          <a:xfrm>
            <a:off x="6285775" y="3976250"/>
            <a:ext cx="1146000" cy="0"/>
          </a:xfrm>
          <a:prstGeom prst="straightConnector1">
            <a:avLst/>
          </a:prstGeom>
          <a:noFill/>
          <a:ln w="38100" cap="flat" cmpd="sng">
            <a:solidFill>
              <a:srgbClr val="0101AB"/>
            </a:solidFill>
            <a:prstDash val="solid"/>
            <a:round/>
            <a:headEnd type="none" w="med" len="med"/>
            <a:tailEnd type="none" w="med" len="med"/>
          </a:ln>
        </p:spPr>
      </p:cxnSp>
      <p:cxnSp>
        <p:nvCxnSpPr>
          <p:cNvPr id="99" name="Google Shape;99;p15"/>
          <p:cNvCxnSpPr/>
          <p:nvPr/>
        </p:nvCxnSpPr>
        <p:spPr>
          <a:xfrm>
            <a:off x="7979150" y="3574725"/>
            <a:ext cx="0" cy="412500"/>
          </a:xfrm>
          <a:prstGeom prst="straightConnector1">
            <a:avLst/>
          </a:prstGeom>
          <a:noFill/>
          <a:ln w="38100" cap="flat" cmpd="sng">
            <a:solidFill>
              <a:srgbClr val="0101AB"/>
            </a:solidFill>
            <a:prstDash val="solid"/>
            <a:round/>
            <a:headEnd type="none" w="med" len="med"/>
            <a:tailEnd type="none" w="med" len="med"/>
          </a:ln>
        </p:spPr>
      </p:cxnSp>
      <p:sp>
        <p:nvSpPr>
          <p:cNvPr id="100" name="Google Shape;100;p15"/>
          <p:cNvSpPr txBox="1"/>
          <p:nvPr/>
        </p:nvSpPr>
        <p:spPr>
          <a:xfrm>
            <a:off x="7577600" y="4000875"/>
            <a:ext cx="9555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a:solidFill>
                  <a:srgbClr val="0101AB"/>
                </a:solidFill>
                <a:latin typeface="Impact"/>
                <a:ea typeface="Impact"/>
                <a:cs typeface="Impact"/>
                <a:sym typeface="Impact"/>
              </a:rPr>
              <a:t>DÉC/21</a:t>
            </a:r>
            <a:endParaRPr sz="1600">
              <a:solidFill>
                <a:srgbClr val="0101AB"/>
              </a:solidFill>
              <a:latin typeface="Impact"/>
              <a:ea typeface="Impact"/>
              <a:cs typeface="Impact"/>
              <a:sym typeface="Impact"/>
            </a:endParaRPr>
          </a:p>
        </p:txBody>
      </p:sp>
      <p:sp>
        <p:nvSpPr>
          <p:cNvPr id="101" name="Google Shape;101;p15"/>
          <p:cNvSpPr/>
          <p:nvPr/>
        </p:nvSpPr>
        <p:spPr>
          <a:xfrm>
            <a:off x="7033950" y="5246050"/>
            <a:ext cx="1791900" cy="685800"/>
          </a:xfrm>
          <a:prstGeom prst="wedgeRectCallout">
            <a:avLst>
              <a:gd name="adj1" fmla="val 6087"/>
              <a:gd name="adj2" fmla="val -168427"/>
            </a:avLst>
          </a:prstGeom>
          <a:solidFill>
            <a:srgbClr val="D9D9D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Entretien préventif des équipements</a:t>
            </a:r>
            <a:endParaRPr sz="1200" b="1">
              <a:latin typeface="Merriweather"/>
              <a:ea typeface="Merriweather"/>
              <a:cs typeface="Merriweather"/>
              <a:sym typeface="Merriweather"/>
            </a:endParaRPr>
          </a:p>
        </p:txBody>
      </p:sp>
      <p:cxnSp>
        <p:nvCxnSpPr>
          <p:cNvPr id="102" name="Google Shape;102;p15"/>
          <p:cNvCxnSpPr/>
          <p:nvPr/>
        </p:nvCxnSpPr>
        <p:spPr>
          <a:xfrm>
            <a:off x="4572975" y="3574725"/>
            <a:ext cx="0" cy="412500"/>
          </a:xfrm>
          <a:prstGeom prst="straightConnector1">
            <a:avLst/>
          </a:prstGeom>
          <a:noFill/>
          <a:ln w="38100" cap="flat" cmpd="sng">
            <a:solidFill>
              <a:srgbClr val="0101AB"/>
            </a:solidFill>
            <a:prstDash val="solid"/>
            <a:round/>
            <a:headEnd type="none" w="med" len="med"/>
            <a:tailEnd type="none" w="med" len="med"/>
          </a:ln>
        </p:spPr>
      </p:cxnSp>
      <p:sp>
        <p:nvSpPr>
          <p:cNvPr id="103" name="Google Shape;103;p15"/>
          <p:cNvSpPr txBox="1"/>
          <p:nvPr/>
        </p:nvSpPr>
        <p:spPr>
          <a:xfrm>
            <a:off x="4234263" y="3174525"/>
            <a:ext cx="822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a:solidFill>
                  <a:srgbClr val="0101AB"/>
                </a:solidFill>
                <a:latin typeface="Impact"/>
                <a:ea typeface="Impact"/>
                <a:cs typeface="Impact"/>
                <a:sym typeface="Impact"/>
              </a:rPr>
              <a:t>JUI/21</a:t>
            </a:r>
            <a:endParaRPr sz="1600">
              <a:solidFill>
                <a:srgbClr val="0101AB"/>
              </a:solidFill>
              <a:latin typeface="Impact"/>
              <a:ea typeface="Impact"/>
              <a:cs typeface="Impact"/>
              <a:sym typeface="Impact"/>
            </a:endParaRPr>
          </a:p>
        </p:txBody>
      </p:sp>
      <p:sp>
        <p:nvSpPr>
          <p:cNvPr id="104" name="Google Shape;104;p15"/>
          <p:cNvSpPr/>
          <p:nvPr/>
        </p:nvSpPr>
        <p:spPr>
          <a:xfrm>
            <a:off x="2337175" y="1377338"/>
            <a:ext cx="2796900" cy="1043700"/>
          </a:xfrm>
          <a:prstGeom prst="wedgeRectCallout">
            <a:avLst>
              <a:gd name="adj1" fmla="val 9779"/>
              <a:gd name="adj2" fmla="val 123746"/>
            </a:avLst>
          </a:prstGeom>
          <a:solidFill>
            <a:srgbClr val="FDD14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Activités de soutien psychologique et scolaire</a:t>
            </a:r>
            <a:endParaRPr sz="1200" b="1">
              <a:latin typeface="Merriweather"/>
              <a:ea typeface="Merriweather"/>
              <a:cs typeface="Merriweather"/>
              <a:sym typeface="Merriweather"/>
            </a:endParaRPr>
          </a:p>
          <a:p>
            <a:pPr marL="0" lvl="0" indent="0" algn="ctr" rtl="0">
              <a:spcBef>
                <a:spcPts val="0"/>
              </a:spcBef>
              <a:spcAft>
                <a:spcPts val="0"/>
              </a:spcAft>
              <a:buNone/>
            </a:pPr>
            <a:r>
              <a:rPr lang="en-US" sz="1200" b="1">
                <a:latin typeface="Merriweather"/>
                <a:ea typeface="Merriweather"/>
                <a:cs typeface="Merriweather"/>
                <a:sym typeface="Merriweather"/>
              </a:rPr>
              <a:t>(mardi et jeudi - am) avec des volontaires, des stagiaires d'Uniminuto et l'équipe d'Oasis.</a:t>
            </a:r>
            <a:endParaRPr sz="1200" b="1">
              <a:latin typeface="Merriweather"/>
              <a:ea typeface="Merriweather"/>
              <a:cs typeface="Merriweather"/>
              <a:sym typeface="Merriweather"/>
            </a:endParaRPr>
          </a:p>
        </p:txBody>
      </p:sp>
      <p:sp>
        <p:nvSpPr>
          <p:cNvPr id="105" name="Google Shape;105;p15"/>
          <p:cNvSpPr/>
          <p:nvPr/>
        </p:nvSpPr>
        <p:spPr>
          <a:xfrm>
            <a:off x="2337175" y="1385275"/>
            <a:ext cx="2796900" cy="1043700"/>
          </a:xfrm>
          <a:prstGeom prst="wedgeRectCallout">
            <a:avLst>
              <a:gd name="adj1" fmla="val -30965"/>
              <a:gd name="adj2" fmla="val 121000"/>
            </a:avLst>
          </a:prstGeom>
          <a:solidFill>
            <a:srgbClr val="FDD14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err="1">
                <a:latin typeface="Merriweather"/>
                <a:ea typeface="Merriweather"/>
                <a:cs typeface="Merriweather"/>
                <a:sym typeface="Merriweather"/>
              </a:rPr>
              <a:t>Activités</a:t>
            </a:r>
            <a:r>
              <a:rPr lang="en-US" sz="1200" b="1" dirty="0">
                <a:latin typeface="Merriweather"/>
                <a:ea typeface="Merriweather"/>
                <a:cs typeface="Merriweather"/>
                <a:sym typeface="Merriweather"/>
              </a:rPr>
              <a:t> de </a:t>
            </a:r>
            <a:r>
              <a:rPr lang="en-US" sz="1200" b="1" dirty="0" err="1">
                <a:latin typeface="Merriweather"/>
                <a:ea typeface="Merriweather"/>
                <a:cs typeface="Merriweather"/>
                <a:sym typeface="Merriweather"/>
              </a:rPr>
              <a:t>soutien</a:t>
            </a:r>
            <a:r>
              <a:rPr lang="en-US" sz="1200" b="1" dirty="0">
                <a:latin typeface="Merriweather"/>
                <a:ea typeface="Merriweather"/>
                <a:cs typeface="Merriweather"/>
                <a:sym typeface="Merriweather"/>
              </a:rPr>
              <a:t> </a:t>
            </a:r>
            <a:r>
              <a:rPr lang="en-US" sz="1200" b="1" dirty="0" err="1">
                <a:latin typeface="Merriweather"/>
                <a:ea typeface="Merriweather"/>
                <a:cs typeface="Merriweather"/>
                <a:sym typeface="Merriweather"/>
              </a:rPr>
              <a:t>psychologique</a:t>
            </a:r>
            <a:r>
              <a:rPr lang="en-US" sz="1200" b="1" dirty="0">
                <a:latin typeface="Merriweather"/>
                <a:ea typeface="Merriweather"/>
                <a:cs typeface="Merriweather"/>
                <a:sym typeface="Merriweather"/>
              </a:rPr>
              <a:t> et </a:t>
            </a:r>
            <a:r>
              <a:rPr lang="en-US" sz="1200" b="1" dirty="0" err="1">
                <a:latin typeface="Merriweather"/>
                <a:ea typeface="Merriweather"/>
                <a:cs typeface="Merriweather"/>
                <a:sym typeface="Merriweather"/>
              </a:rPr>
              <a:t>scolaire</a:t>
            </a:r>
            <a:endParaRPr sz="1200" b="1" dirty="0">
              <a:latin typeface="Merriweather"/>
              <a:ea typeface="Merriweather"/>
              <a:cs typeface="Merriweather"/>
              <a:sym typeface="Merriweather"/>
            </a:endParaRPr>
          </a:p>
          <a:p>
            <a:pPr marL="0" lvl="0" indent="0" algn="ctr" rtl="0">
              <a:spcBef>
                <a:spcPts val="0"/>
              </a:spcBef>
              <a:spcAft>
                <a:spcPts val="0"/>
              </a:spcAft>
              <a:buNone/>
            </a:pPr>
            <a:r>
              <a:rPr lang="en-US" sz="1200" b="1" dirty="0">
                <a:latin typeface="Merriweather"/>
                <a:ea typeface="Merriweather"/>
                <a:cs typeface="Merriweather"/>
                <a:sym typeface="Merriweather"/>
              </a:rPr>
              <a:t>(</a:t>
            </a:r>
            <a:r>
              <a:rPr lang="en-US" sz="1200" b="1" dirty="0" err="1">
                <a:latin typeface="Merriweather"/>
                <a:ea typeface="Merriweather"/>
                <a:cs typeface="Merriweather"/>
                <a:sym typeface="Merriweather"/>
              </a:rPr>
              <a:t>mardi</a:t>
            </a:r>
            <a:r>
              <a:rPr lang="en-US" sz="1200" b="1" dirty="0">
                <a:latin typeface="Merriweather"/>
                <a:ea typeface="Merriweather"/>
                <a:cs typeface="Merriweather"/>
                <a:sym typeface="Merriweather"/>
              </a:rPr>
              <a:t> et </a:t>
            </a:r>
            <a:r>
              <a:rPr lang="en-US" sz="1200" b="1" dirty="0" err="1">
                <a:latin typeface="Merriweather"/>
                <a:ea typeface="Merriweather"/>
                <a:cs typeface="Merriweather"/>
                <a:sym typeface="Merriweather"/>
              </a:rPr>
              <a:t>jeudi</a:t>
            </a:r>
            <a:r>
              <a:rPr lang="en-US" sz="1200" b="1" dirty="0">
                <a:latin typeface="Merriweather"/>
                <a:ea typeface="Merriweather"/>
                <a:cs typeface="Merriweather"/>
                <a:sym typeface="Merriweather"/>
              </a:rPr>
              <a:t> - am) avec des </a:t>
            </a:r>
            <a:r>
              <a:rPr lang="en-US" sz="1200" b="1" dirty="0" err="1">
                <a:latin typeface="Merriweather"/>
                <a:ea typeface="Merriweather"/>
                <a:cs typeface="Merriweather"/>
                <a:sym typeface="Merriweather"/>
              </a:rPr>
              <a:t>volontaires</a:t>
            </a:r>
            <a:r>
              <a:rPr lang="en-US" sz="1200" b="1" dirty="0">
                <a:latin typeface="Merriweather"/>
                <a:ea typeface="Merriweather"/>
                <a:cs typeface="Merriweather"/>
                <a:sym typeface="Merriweather"/>
              </a:rPr>
              <a:t>, des </a:t>
            </a:r>
            <a:r>
              <a:rPr lang="en-US" sz="1200" b="1" dirty="0" err="1">
                <a:latin typeface="Merriweather"/>
                <a:ea typeface="Merriweather"/>
                <a:cs typeface="Merriweather"/>
                <a:sym typeface="Merriweather"/>
              </a:rPr>
              <a:t>stagiaires</a:t>
            </a:r>
            <a:r>
              <a:rPr lang="en-US" sz="1200" b="1" dirty="0">
                <a:latin typeface="Merriweather"/>
                <a:ea typeface="Merriweather"/>
                <a:cs typeface="Merriweather"/>
                <a:sym typeface="Merriweather"/>
              </a:rPr>
              <a:t> </a:t>
            </a:r>
            <a:r>
              <a:rPr lang="en-US" sz="1200" b="1" dirty="0" err="1">
                <a:latin typeface="Merriweather"/>
                <a:ea typeface="Merriweather"/>
                <a:cs typeface="Merriweather"/>
                <a:sym typeface="Merriweather"/>
              </a:rPr>
              <a:t>d'Uniminuto</a:t>
            </a:r>
            <a:r>
              <a:rPr lang="en-US" sz="1200" b="1" dirty="0">
                <a:latin typeface="Merriweather"/>
                <a:ea typeface="Merriweather"/>
                <a:cs typeface="Merriweather"/>
                <a:sym typeface="Merriweather"/>
              </a:rPr>
              <a:t> et </a:t>
            </a:r>
            <a:r>
              <a:rPr lang="en-US" sz="1200" b="1" dirty="0" err="1">
                <a:latin typeface="Merriweather"/>
                <a:ea typeface="Merriweather"/>
                <a:cs typeface="Merriweather"/>
                <a:sym typeface="Merriweather"/>
              </a:rPr>
              <a:t>l'équipe</a:t>
            </a:r>
            <a:r>
              <a:rPr lang="en-US" sz="1200" b="1" dirty="0">
                <a:latin typeface="Merriweather"/>
                <a:ea typeface="Merriweather"/>
                <a:cs typeface="Merriweather"/>
                <a:sym typeface="Merriweather"/>
              </a:rPr>
              <a:t> </a:t>
            </a:r>
            <a:r>
              <a:rPr lang="en-US" sz="1200" b="1" dirty="0" err="1">
                <a:latin typeface="Merriweather"/>
                <a:ea typeface="Merriweather"/>
                <a:cs typeface="Merriweather"/>
                <a:sym typeface="Merriweather"/>
              </a:rPr>
              <a:t>d'Oasis</a:t>
            </a:r>
            <a:r>
              <a:rPr lang="en-US" sz="1200" b="1" dirty="0">
                <a:latin typeface="Merriweather"/>
                <a:ea typeface="Merriweather"/>
                <a:cs typeface="Merriweather"/>
                <a:sym typeface="Merriweather"/>
              </a:rPr>
              <a:t>.</a:t>
            </a:r>
            <a:endParaRPr sz="1200" b="1" dirty="0">
              <a:latin typeface="Merriweather"/>
              <a:ea typeface="Merriweather"/>
              <a:cs typeface="Merriweather"/>
              <a:sym typeface="Merriweather"/>
            </a:endParaRPr>
          </a:p>
        </p:txBody>
      </p:sp>
      <p:sp>
        <p:nvSpPr>
          <p:cNvPr id="106" name="Google Shape;106;p15"/>
          <p:cNvSpPr/>
          <p:nvPr/>
        </p:nvSpPr>
        <p:spPr>
          <a:xfrm>
            <a:off x="5312902" y="1381313"/>
            <a:ext cx="2703000" cy="1043700"/>
          </a:xfrm>
          <a:prstGeom prst="wedgeRectCallout">
            <a:avLst>
              <a:gd name="adj1" fmla="val 28242"/>
              <a:gd name="adj2" fmla="val 149172"/>
            </a:avLst>
          </a:prstGeom>
          <a:solidFill>
            <a:srgbClr val="FDD14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Début des activités de soutien psychologique et scolaire</a:t>
            </a:r>
            <a:endParaRPr sz="1200" b="1">
              <a:latin typeface="Merriweather"/>
              <a:ea typeface="Merriweather"/>
              <a:cs typeface="Merriweather"/>
              <a:sym typeface="Merriweather"/>
            </a:endParaRPr>
          </a:p>
          <a:p>
            <a:pPr marL="0" lvl="0" indent="0" algn="ctr" rtl="0">
              <a:spcBef>
                <a:spcPts val="0"/>
              </a:spcBef>
              <a:spcAft>
                <a:spcPts val="0"/>
              </a:spcAft>
              <a:buNone/>
            </a:pPr>
            <a:r>
              <a:rPr lang="en-US" sz="1200" b="1">
                <a:latin typeface="Merriweather"/>
                <a:ea typeface="Merriweather"/>
                <a:cs typeface="Merriweather"/>
                <a:sym typeface="Merriweather"/>
              </a:rPr>
              <a:t>(mardi et jeudi - am) avec des volontaires, des stagiaires de l'Uniminuto et l'équipe d'Oasis.</a:t>
            </a:r>
            <a:endParaRPr sz="1200" b="1">
              <a:latin typeface="Merriweather"/>
              <a:ea typeface="Merriweather"/>
              <a:cs typeface="Merriweather"/>
              <a:sym typeface="Merriweather"/>
            </a:endParaRPr>
          </a:p>
        </p:txBody>
      </p:sp>
      <p:sp>
        <p:nvSpPr>
          <p:cNvPr id="107" name="Google Shape;107;p15"/>
          <p:cNvSpPr/>
          <p:nvPr/>
        </p:nvSpPr>
        <p:spPr>
          <a:xfrm>
            <a:off x="6134900" y="2527850"/>
            <a:ext cx="2639700" cy="781500"/>
          </a:xfrm>
          <a:prstGeom prst="wedgeRectCallout">
            <a:avLst>
              <a:gd name="adj1" fmla="val -44192"/>
              <a:gd name="adj2" fmla="val 86520"/>
            </a:avLst>
          </a:prstGeom>
          <a:solidFill>
            <a:srgbClr val="B45F06"/>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Formation aux systèmes, 2e cours sur les compétences de vie (mercredi - matin) avec un animateur.</a:t>
            </a:r>
            <a:endParaRPr sz="1200" b="1">
              <a:latin typeface="Merriweather"/>
              <a:ea typeface="Merriweather"/>
              <a:cs typeface="Merriweather"/>
              <a:sym typeface="Merriweather"/>
            </a:endParaRPr>
          </a:p>
        </p:txBody>
      </p:sp>
      <p:sp>
        <p:nvSpPr>
          <p:cNvPr id="108" name="Google Shape;108;p15"/>
          <p:cNvSpPr/>
          <p:nvPr/>
        </p:nvSpPr>
        <p:spPr>
          <a:xfrm>
            <a:off x="3677300" y="5418025"/>
            <a:ext cx="2963100" cy="513300"/>
          </a:xfrm>
          <a:prstGeom prst="wedgeRectCallout">
            <a:avLst>
              <a:gd name="adj1" fmla="val -38102"/>
              <a:gd name="adj2" fmla="val -304296"/>
            </a:avLst>
          </a:prstGeom>
          <a:solidFill>
            <a:srgbClr val="FDD14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Activités de soutien scolaire (mardi et jeudi - am) avec l'équipe Oasis</a:t>
            </a:r>
            <a:endParaRPr sz="1200" b="1">
              <a:latin typeface="Merriweather"/>
              <a:ea typeface="Merriweather"/>
              <a:cs typeface="Merriweather"/>
              <a:sym typeface="Merriweather"/>
            </a:endParaRPr>
          </a:p>
        </p:txBody>
      </p:sp>
      <p:sp>
        <p:nvSpPr>
          <p:cNvPr id="109" name="Google Shape;109;p15"/>
          <p:cNvSpPr/>
          <p:nvPr/>
        </p:nvSpPr>
        <p:spPr>
          <a:xfrm>
            <a:off x="6134900" y="2535775"/>
            <a:ext cx="2639700" cy="781500"/>
          </a:xfrm>
          <a:prstGeom prst="wedgeRectCallout">
            <a:avLst>
              <a:gd name="adj1" fmla="val 15069"/>
              <a:gd name="adj2" fmla="val 77553"/>
            </a:avLst>
          </a:prstGeom>
          <a:solidFill>
            <a:srgbClr val="B45F06"/>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Formation aux systèmes, 2e cours sur les compétences de vie (mercredi - matin) avec un animateur.</a:t>
            </a:r>
            <a:endParaRPr sz="1200" b="1">
              <a:latin typeface="Merriweather"/>
              <a:ea typeface="Merriweather"/>
              <a:cs typeface="Merriweather"/>
              <a:sym typeface="Merriweather"/>
            </a:endParaRPr>
          </a:p>
        </p:txBody>
      </p:sp>
      <p:sp>
        <p:nvSpPr>
          <p:cNvPr id="110" name="Google Shape;110;p15"/>
          <p:cNvSpPr/>
          <p:nvPr/>
        </p:nvSpPr>
        <p:spPr>
          <a:xfrm>
            <a:off x="2431025" y="4391525"/>
            <a:ext cx="2881800" cy="781500"/>
          </a:xfrm>
          <a:prstGeom prst="wedgeRectCallout">
            <a:avLst>
              <a:gd name="adj1" fmla="val -33703"/>
              <a:gd name="adj2" fmla="val -98119"/>
            </a:avLst>
          </a:prstGeom>
          <a:solidFill>
            <a:srgbClr val="B45F0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Formation aux systèmes, 1er cours sur les aptitudes à la vie quotidienne (mercredi - matin) avec un facilitateur.</a:t>
            </a:r>
            <a:endParaRPr sz="1200" b="1">
              <a:latin typeface="Merriweather"/>
              <a:ea typeface="Merriweather"/>
              <a:cs typeface="Merriweather"/>
              <a:sym typeface="Merriweather"/>
            </a:endParaRPr>
          </a:p>
        </p:txBody>
      </p:sp>
      <p:sp>
        <p:nvSpPr>
          <p:cNvPr id="111" name="Google Shape;111;p15"/>
          <p:cNvSpPr/>
          <p:nvPr/>
        </p:nvSpPr>
        <p:spPr>
          <a:xfrm>
            <a:off x="2431025" y="4404850"/>
            <a:ext cx="2881800" cy="781500"/>
          </a:xfrm>
          <a:prstGeom prst="wedgeRectCallout">
            <a:avLst>
              <a:gd name="adj1" fmla="val 25252"/>
              <a:gd name="adj2" fmla="val -87380"/>
            </a:avLst>
          </a:prstGeom>
          <a:solidFill>
            <a:srgbClr val="B45F0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latin typeface="Merriweather"/>
                <a:ea typeface="Merriweather"/>
                <a:cs typeface="Merriweather"/>
                <a:sym typeface="Merriweather"/>
              </a:rPr>
              <a:t>Formation aux systèmes, 1er cours sur les aptitudes à la vie quotidienne (mercredi - matin) avec un facilitateur.</a:t>
            </a:r>
            <a:endParaRPr sz="1200" b="1">
              <a:latin typeface="Merriweather"/>
              <a:ea typeface="Merriweather"/>
              <a:cs typeface="Merriweather"/>
              <a:sym typeface="Merriweath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Google Shape;116;p1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0"/>
            <a:ext cx="9143999" cy="6858000"/>
          </a:xfrm>
          <a:prstGeom prst="rect">
            <a:avLst/>
          </a:prstGeom>
          <a:noFill/>
          <a:ln>
            <a:noFill/>
          </a:ln>
        </p:spPr>
      </p:pic>
      <p:sp>
        <p:nvSpPr>
          <p:cNvPr id="117" name="Google Shape;117;p16"/>
          <p:cNvSpPr txBox="1"/>
          <p:nvPr/>
        </p:nvSpPr>
        <p:spPr>
          <a:xfrm>
            <a:off x="292608" y="365788"/>
            <a:ext cx="7844700" cy="685800"/>
          </a:xfrm>
          <a:prstGeom prst="rect">
            <a:avLst/>
          </a:prstGeom>
          <a:noFill/>
          <a:ln>
            <a:noFill/>
          </a:ln>
        </p:spPr>
        <p:txBody>
          <a:bodyPr spcFirstLastPara="1" wrap="square" lIns="91425" tIns="45700" rIns="91425" bIns="45700" anchor="ctr" anchorCtr="0">
            <a:noAutofit/>
          </a:bodyPr>
          <a:lstStyle/>
          <a:p>
            <a:pPr marL="228600" lvl="0" indent="0" algn="l" rtl="0">
              <a:spcBef>
                <a:spcPts val="0"/>
              </a:spcBef>
              <a:spcAft>
                <a:spcPts val="0"/>
              </a:spcAft>
              <a:buNone/>
            </a:pPr>
            <a:r>
              <a:rPr lang="en-US" sz="3200" b="1">
                <a:solidFill>
                  <a:srgbClr val="403989"/>
                </a:solidFill>
                <a:latin typeface="Merriweather"/>
                <a:ea typeface="Merriweather"/>
                <a:cs typeface="Merriweather"/>
                <a:sym typeface="Merriweather"/>
              </a:rPr>
              <a:t>Les alliés - </a:t>
            </a:r>
            <a:r>
              <a:rPr lang="en-US" sz="2200" b="1">
                <a:solidFill>
                  <a:srgbClr val="403989"/>
                </a:solidFill>
                <a:latin typeface="Merriweather"/>
                <a:ea typeface="Merriweather"/>
                <a:cs typeface="Merriweather"/>
                <a:sym typeface="Merriweather"/>
              </a:rPr>
              <a:t>La solidarité qui réveille les autres</a:t>
            </a:r>
            <a:endParaRPr sz="2200">
              <a:solidFill>
                <a:srgbClr val="403989"/>
              </a:solidFill>
              <a:latin typeface="Merriweather"/>
              <a:ea typeface="Merriweather"/>
              <a:cs typeface="Merriweather"/>
              <a:sym typeface="Merriweather"/>
            </a:endParaRPr>
          </a:p>
        </p:txBody>
      </p:sp>
      <p:pic>
        <p:nvPicPr>
          <p:cNvPr id="118" name="Google Shape;118;p1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661998" y="1347798"/>
            <a:ext cx="3673448" cy="857400"/>
          </a:xfrm>
          <a:prstGeom prst="rect">
            <a:avLst/>
          </a:prstGeom>
          <a:noFill/>
          <a:ln>
            <a:noFill/>
          </a:ln>
        </p:spPr>
      </p:pic>
      <p:pic>
        <p:nvPicPr>
          <p:cNvPr id="119" name="Google Shape;119;p16"/>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581580" y="1347800"/>
            <a:ext cx="1523696" cy="685800"/>
          </a:xfrm>
          <a:prstGeom prst="rect">
            <a:avLst/>
          </a:prstGeom>
          <a:noFill/>
          <a:ln>
            <a:noFill/>
          </a:ln>
        </p:spPr>
      </p:pic>
      <p:grpSp>
        <p:nvGrpSpPr>
          <p:cNvPr id="120" name="Google Shape;120;p16"/>
          <p:cNvGrpSpPr/>
          <p:nvPr/>
        </p:nvGrpSpPr>
        <p:grpSpPr>
          <a:xfrm>
            <a:off x="1122325" y="3848038"/>
            <a:ext cx="2752800" cy="857400"/>
            <a:chOff x="292600" y="2752663"/>
            <a:chExt cx="2752800" cy="857400"/>
          </a:xfrm>
        </p:grpSpPr>
        <p:sp>
          <p:nvSpPr>
            <p:cNvPr id="121" name="Google Shape;121;p16"/>
            <p:cNvSpPr/>
            <p:nvPr/>
          </p:nvSpPr>
          <p:spPr>
            <a:xfrm>
              <a:off x="292600" y="2752663"/>
              <a:ext cx="2752800" cy="857400"/>
            </a:xfrm>
            <a:prstGeom prst="rect">
              <a:avLst/>
            </a:prstGeom>
            <a:solidFill>
              <a:srgbClr val="0101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2" name="Google Shape;122;p16"/>
            <p:cNvPicPr preferRelativeResize="0"/>
            <p:nvPr/>
          </p:nvPicPr>
          <p:blipFill>
            <a:blip r:embed="rId6">
              <a:alphaModFix/>
            </a:blip>
            <a:stretch>
              <a:fillRect/>
            </a:stretch>
          </p:blipFill>
          <p:spPr>
            <a:xfrm>
              <a:off x="406925" y="2843225"/>
              <a:ext cx="2524125" cy="676275"/>
            </a:xfrm>
            <a:prstGeom prst="rect">
              <a:avLst/>
            </a:prstGeom>
            <a:noFill/>
            <a:ln>
              <a:noFill/>
            </a:ln>
          </p:spPr>
        </p:pic>
      </p:grpSp>
      <p:sp>
        <p:nvSpPr>
          <p:cNvPr id="123" name="Google Shape;123;p16"/>
          <p:cNvSpPr txBox="1"/>
          <p:nvPr/>
        </p:nvSpPr>
        <p:spPr>
          <a:xfrm>
            <a:off x="662000" y="2205200"/>
            <a:ext cx="3673500" cy="1555200"/>
          </a:xfrm>
          <a:prstGeom prst="rect">
            <a:avLst/>
          </a:prstGeom>
          <a:noFill/>
          <a:ln w="9525" cap="flat" cmpd="sng">
            <a:solidFill>
              <a:srgbClr val="000000"/>
            </a:solidFill>
            <a:prstDash val="dash"/>
            <a:round/>
            <a:headEnd type="none" w="sm" len="sm"/>
            <a:tailEnd type="none" w="sm" len="sm"/>
          </a:ln>
        </p:spPr>
        <p:txBody>
          <a:bodyPr spcFirstLastPara="1" wrap="square" lIns="91425" tIns="91425" rIns="91425" bIns="91425" anchor="t" anchorCtr="0">
            <a:noAutofit/>
          </a:bodyPr>
          <a:lstStyle/>
          <a:p>
            <a:pPr marL="0" lvl="0" indent="0" algn="just" rtl="0">
              <a:spcBef>
                <a:spcPts val="0"/>
              </a:spcBef>
              <a:spcAft>
                <a:spcPts val="0"/>
              </a:spcAft>
              <a:buNone/>
            </a:pPr>
            <a:r>
              <a:rPr lang="en-US" sz="1100" dirty="0">
                <a:solidFill>
                  <a:schemeClr val="dk1"/>
                </a:solidFill>
                <a:latin typeface="Merriweather"/>
                <a:ea typeface="Merriweather"/>
                <a:cs typeface="Merriweather"/>
                <a:sym typeface="Merriweather"/>
              </a:rPr>
              <a:t>Il </a:t>
            </a:r>
            <a:r>
              <a:rPr lang="en-US" sz="1100" dirty="0" err="1">
                <a:solidFill>
                  <a:schemeClr val="dk1"/>
                </a:solidFill>
                <a:latin typeface="Merriweather"/>
                <a:ea typeface="Merriweather"/>
                <a:cs typeface="Merriweather"/>
                <a:sym typeface="Merriweather"/>
              </a:rPr>
              <a:t>est</a:t>
            </a:r>
            <a:r>
              <a:rPr lang="en-US" sz="1100" dirty="0">
                <a:solidFill>
                  <a:schemeClr val="dk1"/>
                </a:solidFill>
                <a:latin typeface="Merriweather"/>
                <a:ea typeface="Merriweather"/>
                <a:cs typeface="Merriweather"/>
                <a:sym typeface="Merriweather"/>
              </a:rPr>
              <a:t> un </a:t>
            </a:r>
            <a:r>
              <a:rPr lang="en-US" sz="1100" dirty="0" err="1">
                <a:solidFill>
                  <a:schemeClr val="dk1"/>
                </a:solidFill>
                <a:latin typeface="Merriweather"/>
                <a:ea typeface="Merriweather"/>
                <a:cs typeface="Merriweather"/>
                <a:sym typeface="Merriweather"/>
              </a:rPr>
              <a:t>mécène</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d'Oasis</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depuis</a:t>
            </a:r>
            <a:r>
              <a:rPr lang="en-US" sz="1100" dirty="0">
                <a:solidFill>
                  <a:schemeClr val="dk1"/>
                </a:solidFill>
                <a:latin typeface="Merriweather"/>
                <a:ea typeface="Merriweather"/>
                <a:cs typeface="Merriweather"/>
                <a:sym typeface="Merriweather"/>
              </a:rPr>
              <a:t> de </a:t>
            </a:r>
            <a:r>
              <a:rPr lang="en-US" sz="1100" dirty="0" err="1">
                <a:solidFill>
                  <a:schemeClr val="dk1"/>
                </a:solidFill>
                <a:latin typeface="Merriweather"/>
                <a:ea typeface="Merriweather"/>
                <a:cs typeface="Merriweather"/>
                <a:sym typeface="Merriweather"/>
              </a:rPr>
              <a:t>nombreuses</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années</a:t>
            </a:r>
            <a:r>
              <a:rPr lang="en-US" sz="1100" dirty="0">
                <a:solidFill>
                  <a:schemeClr val="dk1"/>
                </a:solidFill>
                <a:latin typeface="Merriweather"/>
                <a:ea typeface="Merriweather"/>
                <a:cs typeface="Merriweather"/>
                <a:sym typeface="Merriweather"/>
              </a:rPr>
              <a:t>. La </a:t>
            </a:r>
            <a:r>
              <a:rPr lang="en-US" sz="1100" dirty="0" err="1">
                <a:solidFill>
                  <a:schemeClr val="dk1"/>
                </a:solidFill>
                <a:latin typeface="Merriweather"/>
                <a:ea typeface="Merriweather"/>
                <a:cs typeface="Merriweather"/>
                <a:sym typeface="Merriweather"/>
              </a:rPr>
              <a:t>pandémie</a:t>
            </a:r>
            <a:r>
              <a:rPr lang="en-US" sz="1100" dirty="0">
                <a:solidFill>
                  <a:schemeClr val="dk1"/>
                </a:solidFill>
                <a:latin typeface="Merriweather"/>
                <a:ea typeface="Merriweather"/>
                <a:cs typeface="Merriweather"/>
                <a:sym typeface="Merriweather"/>
              </a:rPr>
              <a:t> a </a:t>
            </a:r>
            <a:r>
              <a:rPr lang="en-US" sz="1100" dirty="0" err="1">
                <a:solidFill>
                  <a:schemeClr val="dk1"/>
                </a:solidFill>
                <a:latin typeface="Merriweather"/>
                <a:ea typeface="Merriweather"/>
                <a:cs typeface="Merriweather"/>
                <a:sym typeface="Merriweather"/>
              </a:rPr>
              <a:t>mis</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en</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évidence</a:t>
            </a:r>
            <a:r>
              <a:rPr lang="en-US" sz="1100" dirty="0">
                <a:solidFill>
                  <a:schemeClr val="dk1"/>
                </a:solidFill>
                <a:latin typeface="Merriweather"/>
                <a:ea typeface="Merriweather"/>
                <a:cs typeface="Merriweather"/>
                <a:sym typeface="Merriweather"/>
              </a:rPr>
              <a:t> la </a:t>
            </a:r>
            <a:r>
              <a:rPr lang="en-US" sz="1100" dirty="0" err="1">
                <a:solidFill>
                  <a:schemeClr val="dk1"/>
                </a:solidFill>
                <a:latin typeface="Merriweather"/>
                <a:ea typeface="Merriweather"/>
                <a:cs typeface="Merriweather"/>
                <a:sym typeface="Merriweather"/>
              </a:rPr>
              <a:t>difficulté</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d'accès</a:t>
            </a:r>
            <a:r>
              <a:rPr lang="en-US" sz="1100" dirty="0">
                <a:solidFill>
                  <a:schemeClr val="dk1"/>
                </a:solidFill>
                <a:latin typeface="Merriweather"/>
                <a:ea typeface="Merriweather"/>
                <a:cs typeface="Merriweather"/>
                <a:sym typeface="Merriweather"/>
              </a:rPr>
              <a:t> à la </a:t>
            </a:r>
            <a:r>
              <a:rPr lang="en-US" sz="1100" dirty="0" err="1">
                <a:solidFill>
                  <a:schemeClr val="dk1"/>
                </a:solidFill>
                <a:latin typeface="Merriweather"/>
                <a:ea typeface="Merriweather"/>
                <a:cs typeface="Merriweather"/>
                <a:sym typeface="Merriweather"/>
              </a:rPr>
              <a:t>technologie</a:t>
            </a:r>
            <a:r>
              <a:rPr lang="en-US" sz="1100" dirty="0">
                <a:solidFill>
                  <a:schemeClr val="dk1"/>
                </a:solidFill>
                <a:latin typeface="Merriweather"/>
                <a:ea typeface="Merriweather"/>
                <a:cs typeface="Merriweather"/>
                <a:sym typeface="Merriweather"/>
              </a:rPr>
              <a:t> et à </a:t>
            </a:r>
            <a:r>
              <a:rPr lang="en-US" sz="1100" dirty="0" err="1">
                <a:solidFill>
                  <a:schemeClr val="dk1"/>
                </a:solidFill>
                <a:latin typeface="Merriweather"/>
                <a:ea typeface="Merriweather"/>
                <a:cs typeface="Merriweather"/>
                <a:sym typeface="Merriweather"/>
              </a:rPr>
              <a:t>l'internet</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notamment</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en</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Amérique</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latine</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c'est</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pourquoi</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il</a:t>
            </a:r>
            <a:r>
              <a:rPr lang="en-US" sz="1100" dirty="0">
                <a:solidFill>
                  <a:schemeClr val="dk1"/>
                </a:solidFill>
                <a:latin typeface="Merriweather"/>
                <a:ea typeface="Merriweather"/>
                <a:cs typeface="Merriweather"/>
                <a:sym typeface="Merriweather"/>
              </a:rPr>
              <a:t> nous a </a:t>
            </a:r>
            <a:r>
              <a:rPr lang="en-US" sz="1100" dirty="0" err="1">
                <a:solidFill>
                  <a:schemeClr val="dk1"/>
                </a:solidFill>
                <a:latin typeface="Merriweather"/>
                <a:ea typeface="Merriweather"/>
                <a:cs typeface="Merriweather"/>
                <a:sym typeface="Merriweather"/>
              </a:rPr>
              <a:t>envoyé</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en</a:t>
            </a:r>
            <a:r>
              <a:rPr lang="en-US" sz="1100" dirty="0">
                <a:solidFill>
                  <a:schemeClr val="dk1"/>
                </a:solidFill>
                <a:latin typeface="Merriweather"/>
                <a:ea typeface="Merriweather"/>
                <a:cs typeface="Merriweather"/>
                <a:sym typeface="Merriweather"/>
              </a:rPr>
              <a:t> 2020 un don pour </a:t>
            </a:r>
            <a:r>
              <a:rPr lang="en-US" sz="1100" dirty="0" err="1">
                <a:solidFill>
                  <a:schemeClr val="dk1"/>
                </a:solidFill>
                <a:latin typeface="Merriweather"/>
                <a:ea typeface="Merriweather"/>
                <a:cs typeface="Merriweather"/>
                <a:sym typeface="Merriweather"/>
              </a:rPr>
              <a:t>soutenir</a:t>
            </a:r>
            <a:r>
              <a:rPr lang="en-US" sz="1100" dirty="0">
                <a:solidFill>
                  <a:schemeClr val="dk1"/>
                </a:solidFill>
                <a:latin typeface="Merriweather"/>
                <a:ea typeface="Merriweather"/>
                <a:cs typeface="Merriweather"/>
                <a:sym typeface="Merriweather"/>
              </a:rPr>
              <a:t> les </a:t>
            </a:r>
            <a:r>
              <a:rPr lang="en-US" sz="1100" dirty="0" err="1">
                <a:solidFill>
                  <a:schemeClr val="dk1"/>
                </a:solidFill>
                <a:latin typeface="Merriweather"/>
                <a:ea typeface="Merriweather"/>
                <a:cs typeface="Merriweather"/>
                <a:sym typeface="Merriweather"/>
              </a:rPr>
              <a:t>enfants</a:t>
            </a:r>
            <a:r>
              <a:rPr lang="en-US" sz="1100" dirty="0">
                <a:solidFill>
                  <a:schemeClr val="dk1"/>
                </a:solidFill>
                <a:latin typeface="Merriweather"/>
                <a:ea typeface="Merriweather"/>
                <a:cs typeface="Merriweather"/>
                <a:sym typeface="Merriweather"/>
              </a:rPr>
              <a:t> et les </a:t>
            </a:r>
            <a:r>
              <a:rPr lang="en-US" sz="1100" dirty="0" err="1">
                <a:solidFill>
                  <a:schemeClr val="dk1"/>
                </a:solidFill>
                <a:latin typeface="Merriweather"/>
                <a:ea typeface="Merriweather"/>
                <a:cs typeface="Merriweather"/>
                <a:sym typeface="Merriweather"/>
              </a:rPr>
              <a:t>jeunes</a:t>
            </a:r>
            <a:r>
              <a:rPr lang="en-US" sz="1100" dirty="0">
                <a:solidFill>
                  <a:schemeClr val="dk1"/>
                </a:solidFill>
                <a:latin typeface="Merriweather"/>
                <a:ea typeface="Merriweather"/>
                <a:cs typeface="Merriweather"/>
                <a:sym typeface="Merriweather"/>
              </a:rPr>
              <a:t> du </a:t>
            </a:r>
            <a:r>
              <a:rPr lang="en-US" sz="1100" dirty="0" err="1">
                <a:solidFill>
                  <a:schemeClr val="dk1"/>
                </a:solidFill>
                <a:latin typeface="Merriweather"/>
                <a:ea typeface="Merriweather"/>
                <a:cs typeface="Merriweather"/>
                <a:sym typeface="Merriweather"/>
              </a:rPr>
              <a:t>territoire</a:t>
            </a:r>
            <a:r>
              <a:rPr lang="en-US" sz="1100" dirty="0">
                <a:solidFill>
                  <a:schemeClr val="dk1"/>
                </a:solidFill>
                <a:latin typeface="Merriweather"/>
                <a:ea typeface="Merriweather"/>
                <a:cs typeface="Merriweather"/>
                <a:sym typeface="Merriweather"/>
              </a:rPr>
              <a:t> avec des </a:t>
            </a:r>
            <a:r>
              <a:rPr lang="en-US" sz="1100" dirty="0" err="1">
                <a:solidFill>
                  <a:schemeClr val="dk1"/>
                </a:solidFill>
                <a:latin typeface="Merriweather"/>
                <a:ea typeface="Merriweather"/>
                <a:cs typeface="Merriweather"/>
                <a:sym typeface="Merriweather"/>
              </a:rPr>
              <a:t>appareils</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électroniques</a:t>
            </a:r>
            <a:r>
              <a:rPr lang="en-US" sz="1100" dirty="0">
                <a:solidFill>
                  <a:schemeClr val="dk1"/>
                </a:solidFill>
                <a:latin typeface="Merriweather"/>
                <a:ea typeface="Merriweather"/>
                <a:cs typeface="Merriweather"/>
                <a:sym typeface="Merriweather"/>
              </a:rPr>
              <a:t> qui </a:t>
            </a:r>
            <a:r>
              <a:rPr lang="en-US" sz="1100" dirty="0" err="1">
                <a:solidFill>
                  <a:schemeClr val="dk1"/>
                </a:solidFill>
                <a:latin typeface="Merriweather"/>
                <a:ea typeface="Merriweather"/>
                <a:cs typeface="Merriweather"/>
                <a:sym typeface="Merriweather"/>
              </a:rPr>
              <a:t>contribuent</a:t>
            </a:r>
            <a:r>
              <a:rPr lang="en-US" sz="1100" dirty="0">
                <a:solidFill>
                  <a:schemeClr val="dk1"/>
                </a:solidFill>
                <a:latin typeface="Merriweather"/>
                <a:ea typeface="Merriweather"/>
                <a:cs typeface="Merriweather"/>
                <a:sym typeface="Merriweather"/>
              </a:rPr>
              <a:t> à </a:t>
            </a:r>
            <a:r>
              <a:rPr lang="en-US" sz="1100" dirty="0" err="1">
                <a:solidFill>
                  <a:schemeClr val="dk1"/>
                </a:solidFill>
                <a:latin typeface="Merriweather"/>
                <a:ea typeface="Merriweather"/>
                <a:cs typeface="Merriweather"/>
                <a:sym typeface="Merriweather"/>
              </a:rPr>
              <a:t>leur</a:t>
            </a:r>
            <a:r>
              <a:rPr lang="en-US" sz="1100" dirty="0">
                <a:solidFill>
                  <a:schemeClr val="dk1"/>
                </a:solidFill>
                <a:latin typeface="Merriweather"/>
                <a:ea typeface="Merriweather"/>
                <a:cs typeface="Merriweather"/>
                <a:sym typeface="Merriweather"/>
              </a:rPr>
              <a:t> </a:t>
            </a:r>
            <a:r>
              <a:rPr lang="en-US" sz="1100" dirty="0" err="1">
                <a:solidFill>
                  <a:schemeClr val="dk1"/>
                </a:solidFill>
                <a:latin typeface="Merriweather"/>
                <a:ea typeface="Merriweather"/>
                <a:cs typeface="Merriweather"/>
                <a:sym typeface="Merriweather"/>
              </a:rPr>
              <a:t>éducation</a:t>
            </a:r>
            <a:r>
              <a:rPr lang="en-US" sz="1100" dirty="0">
                <a:solidFill>
                  <a:schemeClr val="dk1"/>
                </a:solidFill>
                <a:latin typeface="Merriweather"/>
                <a:ea typeface="Merriweather"/>
                <a:cs typeface="Merriweather"/>
                <a:sym typeface="Merriweather"/>
              </a:rPr>
              <a:t>.</a:t>
            </a:r>
            <a:endParaRPr sz="1100" dirty="0">
              <a:solidFill>
                <a:schemeClr val="dk1"/>
              </a:solidFill>
              <a:latin typeface="Merriweather"/>
              <a:ea typeface="Merriweather"/>
              <a:cs typeface="Merriweather"/>
              <a:sym typeface="Merriweather"/>
            </a:endParaRPr>
          </a:p>
        </p:txBody>
      </p:sp>
      <p:sp>
        <p:nvSpPr>
          <p:cNvPr id="124" name="Google Shape;124;p16"/>
          <p:cNvSpPr txBox="1"/>
          <p:nvPr/>
        </p:nvSpPr>
        <p:spPr>
          <a:xfrm>
            <a:off x="4506675" y="2205200"/>
            <a:ext cx="3673500" cy="1555200"/>
          </a:xfrm>
          <a:prstGeom prst="rect">
            <a:avLst/>
          </a:prstGeom>
          <a:noFill/>
          <a:ln w="9525" cap="flat" cmpd="sng">
            <a:solidFill>
              <a:srgbClr val="000000"/>
            </a:solidFill>
            <a:prstDash val="dash"/>
            <a:round/>
            <a:headEnd type="none" w="sm" len="sm"/>
            <a:tailEnd type="none" w="sm" len="sm"/>
          </a:ln>
        </p:spPr>
        <p:txBody>
          <a:bodyPr spcFirstLastPara="1" wrap="square" lIns="91425" tIns="91425" rIns="91425" bIns="91425" anchor="t" anchorCtr="0">
            <a:noAutofit/>
          </a:bodyPr>
          <a:lstStyle/>
          <a:p>
            <a:pPr marL="0" lvl="0" indent="0" algn="just" rtl="0">
              <a:spcBef>
                <a:spcPts val="0"/>
              </a:spcBef>
              <a:spcAft>
                <a:spcPts val="0"/>
              </a:spcAft>
              <a:buNone/>
            </a:pPr>
            <a:r>
              <a:rPr lang="en-US" sz="1100">
                <a:solidFill>
                  <a:schemeClr val="dk1"/>
                </a:solidFill>
                <a:latin typeface="Merriweather"/>
                <a:ea typeface="Merriweather"/>
                <a:cs typeface="Merriweather"/>
                <a:sym typeface="Merriweather"/>
              </a:rPr>
              <a:t>Entreprise locale qui fournit l'internet à la communauté de ce territoire. Lorsqu'il a entendu parler du projet technologique pour les enfants et les jeunes participant à Oasis, il a offert l'internet gratuit (30 mégaoctets) pour la connexion de l'équipement acheté avec le don de l'Association Mi Casa.</a:t>
            </a:r>
            <a:endParaRPr sz="1100">
              <a:solidFill>
                <a:schemeClr val="dk1"/>
              </a:solidFill>
              <a:latin typeface="Merriweather"/>
              <a:ea typeface="Merriweather"/>
              <a:cs typeface="Merriweather"/>
              <a:sym typeface="Merriweather"/>
            </a:endParaRPr>
          </a:p>
        </p:txBody>
      </p:sp>
      <p:sp>
        <p:nvSpPr>
          <p:cNvPr id="125" name="Google Shape;125;p16"/>
          <p:cNvSpPr txBox="1"/>
          <p:nvPr/>
        </p:nvSpPr>
        <p:spPr>
          <a:xfrm>
            <a:off x="662000" y="4748375"/>
            <a:ext cx="3673500" cy="1728600"/>
          </a:xfrm>
          <a:prstGeom prst="rect">
            <a:avLst/>
          </a:prstGeom>
          <a:noFill/>
          <a:ln w="9525" cap="flat" cmpd="sng">
            <a:solidFill>
              <a:srgbClr val="000000"/>
            </a:solidFill>
            <a:prstDash val="dash"/>
            <a:round/>
            <a:headEnd type="none" w="sm" len="sm"/>
            <a:tailEnd type="none" w="sm" len="sm"/>
          </a:ln>
        </p:spPr>
        <p:txBody>
          <a:bodyPr spcFirstLastPara="1" wrap="square" lIns="91425" tIns="91425" rIns="91425" bIns="91425" anchor="t" anchorCtr="0">
            <a:noAutofit/>
          </a:bodyPr>
          <a:lstStyle/>
          <a:p>
            <a:pPr marL="0" lvl="0" indent="0" algn="just" rtl="0">
              <a:spcBef>
                <a:spcPts val="0"/>
              </a:spcBef>
              <a:spcAft>
                <a:spcPts val="0"/>
              </a:spcAft>
              <a:buNone/>
            </a:pPr>
            <a:r>
              <a:rPr lang="en-US" sz="1100">
                <a:solidFill>
                  <a:schemeClr val="dk1"/>
                </a:solidFill>
                <a:latin typeface="Merriweather"/>
                <a:ea typeface="Merriweather"/>
                <a:cs typeface="Merriweather"/>
                <a:sym typeface="Merriweather"/>
              </a:rPr>
              <a:t>Université de Bogotá, de spiritualité eudiste et avec une option préférentielle pour ceux qui n'ont pas la possibilité d'y accéder. A partir de mars 2021, nous avons signé une convention de soutien avec des stagiaires et des volontaires, qui pendant le premier semestre ont soutenu virtuellement les activités avec les enfants et qui commenceront de façon semi-personnelle de septembre à novembre.</a:t>
            </a:r>
            <a:endParaRPr sz="1100">
              <a:solidFill>
                <a:schemeClr val="dk1"/>
              </a:solidFill>
              <a:latin typeface="Merriweather"/>
              <a:ea typeface="Merriweather"/>
              <a:cs typeface="Merriweather"/>
              <a:sym typeface="Merriweather"/>
            </a:endParaRPr>
          </a:p>
        </p:txBody>
      </p:sp>
      <p:pic>
        <p:nvPicPr>
          <p:cNvPr id="126" name="Google Shape;126;p16"/>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5529963" y="3840200"/>
            <a:ext cx="1626925" cy="857400"/>
          </a:xfrm>
          <a:prstGeom prst="rect">
            <a:avLst/>
          </a:prstGeom>
          <a:noFill/>
          <a:ln>
            <a:noFill/>
          </a:ln>
        </p:spPr>
      </p:pic>
      <p:sp>
        <p:nvSpPr>
          <p:cNvPr id="127" name="Google Shape;127;p16"/>
          <p:cNvSpPr txBox="1"/>
          <p:nvPr/>
        </p:nvSpPr>
        <p:spPr>
          <a:xfrm>
            <a:off x="4506675" y="4748375"/>
            <a:ext cx="3673500" cy="1728600"/>
          </a:xfrm>
          <a:prstGeom prst="rect">
            <a:avLst/>
          </a:prstGeom>
          <a:noFill/>
          <a:ln w="9525" cap="flat" cmpd="sng">
            <a:solidFill>
              <a:srgbClr val="000000"/>
            </a:solidFill>
            <a:prstDash val="dash"/>
            <a:round/>
            <a:headEnd type="none" w="sm" len="sm"/>
            <a:tailEnd type="none" w="sm" len="sm"/>
          </a:ln>
        </p:spPr>
        <p:txBody>
          <a:bodyPr spcFirstLastPara="1" wrap="square" lIns="91425" tIns="91425" rIns="91425" bIns="91425" anchor="t" anchorCtr="0">
            <a:noAutofit/>
          </a:bodyPr>
          <a:lstStyle/>
          <a:p>
            <a:pPr marL="0" lvl="0" indent="0" algn="just" rtl="0">
              <a:spcBef>
                <a:spcPts val="0"/>
              </a:spcBef>
              <a:spcAft>
                <a:spcPts val="0"/>
              </a:spcAft>
              <a:buNone/>
            </a:pPr>
            <a:r>
              <a:rPr lang="en-US" sz="1100">
                <a:solidFill>
                  <a:schemeClr val="dk1"/>
                </a:solidFill>
                <a:latin typeface="Merriweather"/>
                <a:ea typeface="Merriweather"/>
                <a:cs typeface="Merriweather"/>
                <a:sym typeface="Merriweather"/>
              </a:rPr>
              <a:t>Projet social de Fondacio, situé dans le sud-ouest de Bogotá. Avec le soutien de Gustavo López, son directeur, nous avons réalisé un pilote du cours LIFE SKILLS à Oasis pendant le premier semestre avec un groupe de 7 jeunes. Parmi les compétences que nous avons travaillées avec eux, il y avait l'enseignement de Office, Meet, et l'élaboration de leur curriculum vitae. En août, nous avons commencé avec un deuxième groupe de jeunes.</a:t>
            </a:r>
            <a:endParaRPr sz="1100">
              <a:solidFill>
                <a:schemeClr val="dk1"/>
              </a:solidFill>
              <a:latin typeface="Merriweather"/>
              <a:ea typeface="Merriweather"/>
              <a:cs typeface="Merriweather"/>
              <a:sym typeface="Merriweather"/>
            </a:endParaRPr>
          </a:p>
        </p:txBody>
      </p:sp>
      <p:pic>
        <p:nvPicPr>
          <p:cNvPr id="128" name="Google Shape;128;p16"/>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7884450" y="138903"/>
            <a:ext cx="1096575" cy="1139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1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0"/>
            <a:ext cx="9143999" cy="6858000"/>
          </a:xfrm>
          <a:prstGeom prst="rect">
            <a:avLst/>
          </a:prstGeom>
          <a:noFill/>
          <a:ln>
            <a:noFill/>
          </a:ln>
        </p:spPr>
      </p:pic>
      <p:sp>
        <p:nvSpPr>
          <p:cNvPr id="134" name="Google Shape;134;p17"/>
          <p:cNvSpPr txBox="1"/>
          <p:nvPr/>
        </p:nvSpPr>
        <p:spPr>
          <a:xfrm>
            <a:off x="791500" y="2166300"/>
            <a:ext cx="7345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200">
              <a:latin typeface="Merriweather"/>
              <a:ea typeface="Merriweather"/>
              <a:cs typeface="Merriweather"/>
              <a:sym typeface="Merriweather"/>
            </a:endParaRPr>
          </a:p>
        </p:txBody>
      </p:sp>
      <p:sp>
        <p:nvSpPr>
          <p:cNvPr id="135" name="Google Shape;135;p17"/>
          <p:cNvSpPr txBox="1"/>
          <p:nvPr/>
        </p:nvSpPr>
        <p:spPr>
          <a:xfrm>
            <a:off x="1092275" y="769950"/>
            <a:ext cx="6911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36" name="Google Shape;136;p17"/>
          <p:cNvSpPr txBox="1"/>
          <p:nvPr/>
        </p:nvSpPr>
        <p:spPr>
          <a:xfrm>
            <a:off x="564875" y="1157800"/>
            <a:ext cx="7439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dk1"/>
                </a:solidFill>
                <a:latin typeface="Merriweather"/>
                <a:ea typeface="Merriweather"/>
                <a:cs typeface="Merriweather"/>
                <a:sym typeface="Merriweather"/>
              </a:rPr>
              <a:t>Le projet technologique a permis de le faire :</a:t>
            </a:r>
            <a:endParaRPr>
              <a:solidFill>
                <a:schemeClr val="dk1"/>
              </a:solidFill>
              <a:latin typeface="Merriweather"/>
              <a:ea typeface="Merriweather"/>
              <a:cs typeface="Merriweather"/>
              <a:sym typeface="Merriweather"/>
            </a:endParaRPr>
          </a:p>
          <a:p>
            <a:pPr marL="0" lvl="0" indent="0" algn="l" rtl="0">
              <a:spcBef>
                <a:spcPts val="0"/>
              </a:spcBef>
              <a:spcAft>
                <a:spcPts val="0"/>
              </a:spcAft>
              <a:buNone/>
            </a:pPr>
            <a:endParaRPr>
              <a:latin typeface="Merriweather"/>
              <a:ea typeface="Merriweather"/>
              <a:cs typeface="Merriweather"/>
              <a:sym typeface="Merriweather"/>
            </a:endParaRPr>
          </a:p>
          <a:p>
            <a:pPr marL="457200" lvl="0" indent="-317500" algn="l" rtl="0">
              <a:lnSpc>
                <a:spcPct val="100000"/>
              </a:lnSpc>
              <a:spcBef>
                <a:spcPts val="0"/>
              </a:spcBef>
              <a:spcAft>
                <a:spcPts val="600"/>
              </a:spcAft>
              <a:buSzPts val="1400"/>
              <a:buFont typeface="Merriweather"/>
              <a:buChar char="●"/>
            </a:pPr>
            <a:r>
              <a:rPr lang="en-US" b="1">
                <a:latin typeface="Merriweather"/>
                <a:ea typeface="Merriweather"/>
                <a:cs typeface="Merriweather"/>
                <a:sym typeface="Merriweather"/>
              </a:rPr>
              <a:t>Soutien psychologique </a:t>
            </a:r>
            <a:r>
              <a:rPr lang="en-US">
                <a:latin typeface="Merriweather"/>
                <a:ea typeface="Merriweather"/>
                <a:cs typeface="Merriweather"/>
                <a:sym typeface="Merriweather"/>
              </a:rPr>
              <a:t>dans la gestion des émotions à 7 enfants de 7 à 13 ans tous les jeudis de 10h30 à 12h (volontaires UNIMINUTO).</a:t>
            </a:r>
            <a:endParaRPr>
              <a:latin typeface="Merriweather"/>
              <a:ea typeface="Merriweather"/>
              <a:cs typeface="Merriweather"/>
              <a:sym typeface="Merriweather"/>
            </a:endParaRPr>
          </a:p>
        </p:txBody>
      </p:sp>
      <p:pic>
        <p:nvPicPr>
          <p:cNvPr id="137" name="Google Shape;137;p17"/>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884450" y="138903"/>
            <a:ext cx="1096575" cy="1139575"/>
          </a:xfrm>
          <a:prstGeom prst="rect">
            <a:avLst/>
          </a:prstGeom>
          <a:noFill/>
          <a:ln>
            <a:noFill/>
          </a:ln>
        </p:spPr>
      </p:pic>
      <p:sp>
        <p:nvSpPr>
          <p:cNvPr id="138" name="Google Shape;138;p17"/>
          <p:cNvSpPr txBox="1"/>
          <p:nvPr/>
        </p:nvSpPr>
        <p:spPr>
          <a:xfrm>
            <a:off x="292608" y="365788"/>
            <a:ext cx="7844700" cy="685800"/>
          </a:xfrm>
          <a:prstGeom prst="rect">
            <a:avLst/>
          </a:prstGeom>
          <a:noFill/>
          <a:ln>
            <a:noFill/>
          </a:ln>
        </p:spPr>
        <p:txBody>
          <a:bodyPr spcFirstLastPara="1" wrap="square" lIns="91425" tIns="45700" rIns="91425" bIns="45700" anchor="ctr" anchorCtr="0">
            <a:noAutofit/>
          </a:bodyPr>
          <a:lstStyle/>
          <a:p>
            <a:pPr marL="228600" lvl="0" indent="0" algn="l" rtl="0">
              <a:spcBef>
                <a:spcPts val="0"/>
              </a:spcBef>
              <a:spcAft>
                <a:spcPts val="0"/>
              </a:spcAft>
              <a:buNone/>
            </a:pPr>
            <a:r>
              <a:rPr lang="en-US" sz="3200" b="1">
                <a:solidFill>
                  <a:srgbClr val="403989"/>
                </a:solidFill>
                <a:latin typeface="Merriweather"/>
                <a:ea typeface="Merriweather"/>
                <a:cs typeface="Merriweather"/>
                <a:sym typeface="Merriweather"/>
              </a:rPr>
              <a:t>Contribution aux bénéficiaires</a:t>
            </a:r>
            <a:endParaRPr sz="3200">
              <a:solidFill>
                <a:srgbClr val="403989"/>
              </a:solidFill>
              <a:latin typeface="Merriweather"/>
              <a:ea typeface="Merriweather"/>
              <a:cs typeface="Merriweather"/>
              <a:sym typeface="Merriweather"/>
            </a:endParaRPr>
          </a:p>
        </p:txBody>
      </p:sp>
      <p:pic>
        <p:nvPicPr>
          <p:cNvPr id="139" name="Google Shape;139;p17"/>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91500" y="2309175"/>
            <a:ext cx="2787049" cy="1529400"/>
          </a:xfrm>
          <a:prstGeom prst="rect">
            <a:avLst/>
          </a:prstGeom>
          <a:noFill/>
          <a:ln>
            <a:noFill/>
          </a:ln>
        </p:spPr>
      </p:pic>
      <p:pic>
        <p:nvPicPr>
          <p:cNvPr id="140" name="Google Shape;140;p17"/>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708650" y="2309175"/>
            <a:ext cx="2729974" cy="1885951"/>
          </a:xfrm>
          <a:prstGeom prst="rect">
            <a:avLst/>
          </a:prstGeom>
          <a:noFill/>
          <a:ln>
            <a:noFill/>
          </a:ln>
        </p:spPr>
      </p:pic>
      <p:pic>
        <p:nvPicPr>
          <p:cNvPr id="141" name="Google Shape;141;p17"/>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791500" y="4270251"/>
            <a:ext cx="2787049" cy="1784100"/>
          </a:xfrm>
          <a:prstGeom prst="rect">
            <a:avLst/>
          </a:prstGeom>
          <a:noFill/>
          <a:ln>
            <a:noFill/>
          </a:ln>
        </p:spPr>
      </p:pic>
      <p:pic>
        <p:nvPicPr>
          <p:cNvPr id="142" name="Google Shape;142;p17"/>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3708643" y="4270250"/>
            <a:ext cx="3329533" cy="1784100"/>
          </a:xfrm>
          <a:prstGeom prst="rect">
            <a:avLst/>
          </a:prstGeom>
          <a:noFill/>
          <a:ln>
            <a:noFill/>
          </a:ln>
        </p:spPr>
      </p:pic>
      <p:pic>
        <p:nvPicPr>
          <p:cNvPr id="143" name="Google Shape;143;p17"/>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flipH="1">
            <a:off x="6492525" y="2309175"/>
            <a:ext cx="2274125" cy="1885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1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0"/>
            <a:ext cx="9143999" cy="6858000"/>
          </a:xfrm>
          <a:prstGeom prst="rect">
            <a:avLst/>
          </a:prstGeom>
          <a:noFill/>
          <a:ln>
            <a:noFill/>
          </a:ln>
        </p:spPr>
      </p:pic>
      <p:sp>
        <p:nvSpPr>
          <p:cNvPr id="149" name="Google Shape;149;p18"/>
          <p:cNvSpPr txBox="1"/>
          <p:nvPr/>
        </p:nvSpPr>
        <p:spPr>
          <a:xfrm>
            <a:off x="791500" y="2166300"/>
            <a:ext cx="7345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200">
              <a:latin typeface="Merriweather"/>
              <a:ea typeface="Merriweather"/>
              <a:cs typeface="Merriweather"/>
              <a:sym typeface="Merriweather"/>
            </a:endParaRPr>
          </a:p>
        </p:txBody>
      </p:sp>
      <p:sp>
        <p:nvSpPr>
          <p:cNvPr id="150" name="Google Shape;150;p18"/>
          <p:cNvSpPr txBox="1"/>
          <p:nvPr/>
        </p:nvSpPr>
        <p:spPr>
          <a:xfrm>
            <a:off x="1092275" y="769950"/>
            <a:ext cx="6911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51" name="Google Shape;151;p18"/>
          <p:cNvSpPr txBox="1"/>
          <p:nvPr/>
        </p:nvSpPr>
        <p:spPr>
          <a:xfrm>
            <a:off x="564875" y="1157800"/>
            <a:ext cx="7844700" cy="213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dk1"/>
                </a:solidFill>
                <a:latin typeface="Merriweather"/>
                <a:ea typeface="Merriweather"/>
                <a:cs typeface="Merriweather"/>
                <a:sym typeface="Merriweather"/>
              </a:rPr>
              <a:t>Le projet technologique a permis de le faire :</a:t>
            </a:r>
            <a:endParaRPr>
              <a:solidFill>
                <a:schemeClr val="dk1"/>
              </a:solidFill>
              <a:latin typeface="Merriweather"/>
              <a:ea typeface="Merriweather"/>
              <a:cs typeface="Merriweather"/>
              <a:sym typeface="Merriweather"/>
            </a:endParaRPr>
          </a:p>
          <a:p>
            <a:pPr marL="0" lvl="0" indent="0" algn="l" rtl="0">
              <a:spcBef>
                <a:spcPts val="0"/>
              </a:spcBef>
              <a:spcAft>
                <a:spcPts val="0"/>
              </a:spcAft>
              <a:buNone/>
            </a:pPr>
            <a:endParaRPr>
              <a:latin typeface="Merriweather"/>
              <a:ea typeface="Merriweather"/>
              <a:cs typeface="Merriweather"/>
              <a:sym typeface="Merriweather"/>
            </a:endParaRPr>
          </a:p>
          <a:p>
            <a:pPr marL="457200" lvl="0" indent="-317500" algn="l" rtl="0">
              <a:lnSpc>
                <a:spcPct val="100000"/>
              </a:lnSpc>
              <a:spcBef>
                <a:spcPts val="0"/>
              </a:spcBef>
              <a:spcAft>
                <a:spcPts val="0"/>
              </a:spcAft>
              <a:buSzPts val="1400"/>
              <a:buChar char="●"/>
            </a:pPr>
            <a:r>
              <a:rPr lang="en-US" b="1">
                <a:latin typeface="Merriweather"/>
                <a:ea typeface="Merriweather"/>
                <a:cs typeface="Merriweather"/>
                <a:sym typeface="Merriweather"/>
              </a:rPr>
              <a:t>Soutien psychologique virtuel </a:t>
            </a:r>
            <a:r>
              <a:rPr lang="en-US">
                <a:latin typeface="Merriweather"/>
                <a:ea typeface="Merriweather"/>
                <a:cs typeface="Merriweather"/>
                <a:sym typeface="Merriweather"/>
              </a:rPr>
              <a:t>en groupe à 12 personnes âgées le vendredi de 10h30 à 12h.</a:t>
            </a:r>
            <a:endParaRPr>
              <a:latin typeface="Merriweather"/>
              <a:ea typeface="Merriweather"/>
              <a:cs typeface="Merriweather"/>
              <a:sym typeface="Merriweather"/>
            </a:endParaRPr>
          </a:p>
          <a:p>
            <a:pPr marL="457200" lvl="0" indent="-317500" algn="l" rtl="0">
              <a:lnSpc>
                <a:spcPct val="100000"/>
              </a:lnSpc>
              <a:spcBef>
                <a:spcPts val="600"/>
              </a:spcBef>
              <a:spcAft>
                <a:spcPts val="0"/>
              </a:spcAft>
              <a:buSzPts val="1400"/>
              <a:buChar char="●"/>
            </a:pPr>
            <a:r>
              <a:rPr lang="en-US" b="1">
                <a:solidFill>
                  <a:schemeClr val="dk1"/>
                </a:solidFill>
                <a:latin typeface="Merriweather"/>
                <a:ea typeface="Merriweather"/>
                <a:cs typeface="Merriweather"/>
                <a:sym typeface="Merriweather"/>
              </a:rPr>
              <a:t>Soutien psychologique virtuel</a:t>
            </a:r>
            <a:r>
              <a:rPr lang="en-US">
                <a:solidFill>
                  <a:schemeClr val="dk1"/>
                </a:solidFill>
                <a:latin typeface="Merriweather"/>
                <a:ea typeface="Merriweather"/>
                <a:cs typeface="Merriweather"/>
                <a:sym typeface="Merriweather"/>
              </a:rPr>
              <a:t> personnalisé à 8 adultes tous les mardis de 14h30 à 16h.</a:t>
            </a:r>
            <a:endParaRPr>
              <a:solidFill>
                <a:schemeClr val="dk1"/>
              </a:solidFill>
              <a:latin typeface="Merriweather"/>
              <a:ea typeface="Merriweather"/>
              <a:cs typeface="Merriweather"/>
              <a:sym typeface="Merriweather"/>
            </a:endParaRPr>
          </a:p>
          <a:p>
            <a:pPr marL="171450" lvl="0" indent="0" algn="l" rtl="0">
              <a:spcBef>
                <a:spcPts val="600"/>
              </a:spcBef>
              <a:spcAft>
                <a:spcPts val="0"/>
              </a:spcAft>
              <a:buNone/>
            </a:pPr>
            <a:r>
              <a:rPr lang="en-US">
                <a:solidFill>
                  <a:schemeClr val="dk1"/>
                </a:solidFill>
                <a:latin typeface="Merriweather"/>
                <a:ea typeface="Merriweather"/>
                <a:cs typeface="Merriweather"/>
                <a:sym typeface="Merriweather"/>
              </a:rPr>
              <a:t>(volontaires UNIMINUTO)</a:t>
            </a:r>
            <a:endParaRPr>
              <a:solidFill>
                <a:schemeClr val="dk1"/>
              </a:solidFill>
              <a:latin typeface="Merriweather"/>
              <a:ea typeface="Merriweather"/>
              <a:cs typeface="Merriweather"/>
              <a:sym typeface="Merriweather"/>
            </a:endParaRPr>
          </a:p>
          <a:p>
            <a:pPr marL="0" lvl="0" indent="0" algn="l" rtl="0">
              <a:lnSpc>
                <a:spcPct val="100000"/>
              </a:lnSpc>
              <a:spcBef>
                <a:spcPts val="600"/>
              </a:spcBef>
              <a:spcAft>
                <a:spcPts val="600"/>
              </a:spcAft>
              <a:buNone/>
            </a:pPr>
            <a:endParaRPr>
              <a:latin typeface="Merriweather"/>
              <a:ea typeface="Merriweather"/>
              <a:cs typeface="Merriweather"/>
              <a:sym typeface="Merriweather"/>
            </a:endParaRPr>
          </a:p>
        </p:txBody>
      </p:sp>
      <p:pic>
        <p:nvPicPr>
          <p:cNvPr id="152" name="Google Shape;152;p1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884450" y="138903"/>
            <a:ext cx="1096575" cy="1139575"/>
          </a:xfrm>
          <a:prstGeom prst="rect">
            <a:avLst/>
          </a:prstGeom>
          <a:noFill/>
          <a:ln>
            <a:noFill/>
          </a:ln>
        </p:spPr>
      </p:pic>
      <p:sp>
        <p:nvSpPr>
          <p:cNvPr id="153" name="Google Shape;153;p18"/>
          <p:cNvSpPr txBox="1"/>
          <p:nvPr/>
        </p:nvSpPr>
        <p:spPr>
          <a:xfrm>
            <a:off x="292608" y="365788"/>
            <a:ext cx="7844700" cy="685800"/>
          </a:xfrm>
          <a:prstGeom prst="rect">
            <a:avLst/>
          </a:prstGeom>
          <a:noFill/>
          <a:ln>
            <a:noFill/>
          </a:ln>
        </p:spPr>
        <p:txBody>
          <a:bodyPr spcFirstLastPara="1" wrap="square" lIns="91425" tIns="45700" rIns="91425" bIns="45700" anchor="ctr" anchorCtr="0">
            <a:noAutofit/>
          </a:bodyPr>
          <a:lstStyle/>
          <a:p>
            <a:pPr marL="228600" lvl="0" indent="0" algn="l" rtl="0">
              <a:spcBef>
                <a:spcPts val="0"/>
              </a:spcBef>
              <a:spcAft>
                <a:spcPts val="0"/>
              </a:spcAft>
              <a:buNone/>
            </a:pPr>
            <a:r>
              <a:rPr lang="en-US" sz="3200" b="1">
                <a:solidFill>
                  <a:srgbClr val="403989"/>
                </a:solidFill>
                <a:latin typeface="Merriweather"/>
                <a:ea typeface="Merriweather"/>
                <a:cs typeface="Merriweather"/>
                <a:sym typeface="Merriweather"/>
              </a:rPr>
              <a:t>Contribution aux bénéficiaires</a:t>
            </a:r>
            <a:endParaRPr sz="3200">
              <a:solidFill>
                <a:srgbClr val="403989"/>
              </a:solidFill>
              <a:latin typeface="Merriweather"/>
              <a:ea typeface="Merriweather"/>
              <a:cs typeface="Merriweather"/>
              <a:sym typeface="Merriweather"/>
            </a:endParaRPr>
          </a:p>
        </p:txBody>
      </p:sp>
      <p:pic>
        <p:nvPicPr>
          <p:cNvPr id="154" name="Google Shape;154;p18"/>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91503" y="3075296"/>
            <a:ext cx="3761626" cy="2385950"/>
          </a:xfrm>
          <a:prstGeom prst="rect">
            <a:avLst/>
          </a:prstGeom>
          <a:noFill/>
          <a:ln>
            <a:noFill/>
          </a:ln>
        </p:spPr>
      </p:pic>
      <p:pic>
        <p:nvPicPr>
          <p:cNvPr id="155" name="Google Shape;155;p18"/>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642700" y="3075300"/>
            <a:ext cx="4196499" cy="2385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p1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0"/>
            <a:ext cx="9143999" cy="6858000"/>
          </a:xfrm>
          <a:prstGeom prst="rect">
            <a:avLst/>
          </a:prstGeom>
          <a:noFill/>
          <a:ln>
            <a:noFill/>
          </a:ln>
        </p:spPr>
      </p:pic>
      <p:sp>
        <p:nvSpPr>
          <p:cNvPr id="161" name="Google Shape;161;p19"/>
          <p:cNvSpPr txBox="1"/>
          <p:nvPr/>
        </p:nvSpPr>
        <p:spPr>
          <a:xfrm>
            <a:off x="791500" y="2166300"/>
            <a:ext cx="7345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200">
              <a:latin typeface="Merriweather"/>
              <a:ea typeface="Merriweather"/>
              <a:cs typeface="Merriweather"/>
              <a:sym typeface="Merriweather"/>
            </a:endParaRPr>
          </a:p>
        </p:txBody>
      </p:sp>
      <p:sp>
        <p:nvSpPr>
          <p:cNvPr id="162" name="Google Shape;162;p19"/>
          <p:cNvSpPr txBox="1"/>
          <p:nvPr/>
        </p:nvSpPr>
        <p:spPr>
          <a:xfrm>
            <a:off x="1092275" y="769950"/>
            <a:ext cx="6911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63" name="Google Shape;163;p19"/>
          <p:cNvSpPr txBox="1"/>
          <p:nvPr/>
        </p:nvSpPr>
        <p:spPr>
          <a:xfrm>
            <a:off x="564875" y="1157800"/>
            <a:ext cx="75723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dk1"/>
                </a:solidFill>
                <a:latin typeface="Merriweather"/>
                <a:ea typeface="Merriweather"/>
                <a:cs typeface="Merriweather"/>
                <a:sym typeface="Merriweather"/>
              </a:rPr>
              <a:t>Le projet technologique a permis de le faire :</a:t>
            </a:r>
            <a:endParaRPr>
              <a:solidFill>
                <a:schemeClr val="dk1"/>
              </a:solidFill>
              <a:latin typeface="Merriweather"/>
              <a:ea typeface="Merriweather"/>
              <a:cs typeface="Merriweather"/>
              <a:sym typeface="Merriweather"/>
            </a:endParaRPr>
          </a:p>
          <a:p>
            <a:pPr marL="0" lvl="0" indent="0" algn="l" rtl="0">
              <a:spcBef>
                <a:spcPts val="0"/>
              </a:spcBef>
              <a:spcAft>
                <a:spcPts val="0"/>
              </a:spcAft>
              <a:buNone/>
            </a:pPr>
            <a:endParaRPr>
              <a:latin typeface="Merriweather"/>
              <a:ea typeface="Merriweather"/>
              <a:cs typeface="Merriweather"/>
              <a:sym typeface="Merriweather"/>
            </a:endParaRPr>
          </a:p>
          <a:p>
            <a:pPr marL="457200" lvl="0" indent="-317500" algn="l" rtl="0">
              <a:lnSpc>
                <a:spcPct val="100000"/>
              </a:lnSpc>
              <a:spcBef>
                <a:spcPts val="0"/>
              </a:spcBef>
              <a:spcAft>
                <a:spcPts val="600"/>
              </a:spcAft>
              <a:buSzPts val="1400"/>
              <a:buFont typeface="Merriweather"/>
              <a:buChar char="●"/>
            </a:pPr>
            <a:r>
              <a:rPr lang="en-US">
                <a:latin typeface="Merriweather"/>
                <a:ea typeface="Merriweather"/>
                <a:cs typeface="Merriweather"/>
                <a:sym typeface="Merriweather"/>
              </a:rPr>
              <a:t>Activités de r</a:t>
            </a:r>
            <a:r>
              <a:rPr lang="en-US" b="1">
                <a:latin typeface="Merriweather"/>
                <a:ea typeface="Merriweather"/>
                <a:cs typeface="Merriweather"/>
                <a:sym typeface="Merriweather"/>
              </a:rPr>
              <a:t>enforcement scolaire</a:t>
            </a:r>
            <a:r>
              <a:rPr lang="en-US">
                <a:latin typeface="Merriweather"/>
                <a:ea typeface="Merriweather"/>
                <a:cs typeface="Merriweather"/>
                <a:sym typeface="Merriweather"/>
              </a:rPr>
              <a:t> pour 18 enfants le mardi de 10h30 à 12h (volontaires UNIMINUTO et soutien de l'équipe Oasis).</a:t>
            </a:r>
            <a:endParaRPr>
              <a:latin typeface="Merriweather"/>
              <a:ea typeface="Merriweather"/>
              <a:cs typeface="Merriweather"/>
              <a:sym typeface="Merriweather"/>
            </a:endParaRPr>
          </a:p>
        </p:txBody>
      </p:sp>
      <p:pic>
        <p:nvPicPr>
          <p:cNvPr id="164" name="Google Shape;164;p1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884450" y="138903"/>
            <a:ext cx="1096575" cy="1139575"/>
          </a:xfrm>
          <a:prstGeom prst="rect">
            <a:avLst/>
          </a:prstGeom>
          <a:noFill/>
          <a:ln>
            <a:noFill/>
          </a:ln>
        </p:spPr>
      </p:pic>
      <p:sp>
        <p:nvSpPr>
          <p:cNvPr id="165" name="Google Shape;165;p19"/>
          <p:cNvSpPr txBox="1"/>
          <p:nvPr/>
        </p:nvSpPr>
        <p:spPr>
          <a:xfrm>
            <a:off x="292608" y="365788"/>
            <a:ext cx="7844700" cy="685800"/>
          </a:xfrm>
          <a:prstGeom prst="rect">
            <a:avLst/>
          </a:prstGeom>
          <a:noFill/>
          <a:ln>
            <a:noFill/>
          </a:ln>
        </p:spPr>
        <p:txBody>
          <a:bodyPr spcFirstLastPara="1" wrap="square" lIns="91425" tIns="45700" rIns="91425" bIns="45700" anchor="ctr" anchorCtr="0">
            <a:noAutofit/>
          </a:bodyPr>
          <a:lstStyle/>
          <a:p>
            <a:pPr marL="228600" lvl="0" indent="0" algn="l" rtl="0">
              <a:spcBef>
                <a:spcPts val="0"/>
              </a:spcBef>
              <a:spcAft>
                <a:spcPts val="0"/>
              </a:spcAft>
              <a:buNone/>
            </a:pPr>
            <a:r>
              <a:rPr lang="en-US" sz="3200" b="1">
                <a:solidFill>
                  <a:srgbClr val="403989"/>
                </a:solidFill>
                <a:latin typeface="Merriweather"/>
                <a:ea typeface="Merriweather"/>
                <a:cs typeface="Merriweather"/>
                <a:sym typeface="Merriweather"/>
              </a:rPr>
              <a:t>Contribution aux bénéficiaires</a:t>
            </a:r>
            <a:endParaRPr sz="3200">
              <a:solidFill>
                <a:srgbClr val="403989"/>
              </a:solidFill>
              <a:latin typeface="Merriweather"/>
              <a:ea typeface="Merriweather"/>
              <a:cs typeface="Merriweather"/>
              <a:sym typeface="Merriweather"/>
            </a:endParaRPr>
          </a:p>
        </p:txBody>
      </p:sp>
      <p:pic>
        <p:nvPicPr>
          <p:cNvPr id="166" name="Google Shape;166;p19"/>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743274" y="2400098"/>
            <a:ext cx="2758895" cy="1636299"/>
          </a:xfrm>
          <a:prstGeom prst="rect">
            <a:avLst/>
          </a:prstGeom>
          <a:noFill/>
          <a:ln>
            <a:noFill/>
          </a:ln>
        </p:spPr>
      </p:pic>
      <p:pic>
        <p:nvPicPr>
          <p:cNvPr id="167" name="Google Shape;167;p19"/>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748975" y="2400100"/>
            <a:ext cx="2908944" cy="1636301"/>
          </a:xfrm>
          <a:prstGeom prst="rect">
            <a:avLst/>
          </a:prstGeom>
          <a:noFill/>
          <a:ln>
            <a:noFill/>
          </a:ln>
        </p:spPr>
      </p:pic>
      <p:pic>
        <p:nvPicPr>
          <p:cNvPr id="168" name="Google Shape;168;p19"/>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6997103" y="2681853"/>
            <a:ext cx="1742099" cy="3097056"/>
          </a:xfrm>
          <a:prstGeom prst="rect">
            <a:avLst/>
          </a:prstGeom>
          <a:noFill/>
          <a:ln>
            <a:noFill/>
          </a:ln>
        </p:spPr>
      </p:pic>
      <p:pic>
        <p:nvPicPr>
          <p:cNvPr id="169" name="Google Shape;169;p19"/>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748976" y="4142602"/>
            <a:ext cx="2908950" cy="1636274"/>
          </a:xfrm>
          <a:prstGeom prst="rect">
            <a:avLst/>
          </a:prstGeom>
          <a:noFill/>
          <a:ln>
            <a:noFill/>
          </a:ln>
        </p:spPr>
      </p:pic>
      <p:pic>
        <p:nvPicPr>
          <p:cNvPr id="170" name="Google Shape;170;p19"/>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3743275" y="4142601"/>
            <a:ext cx="3212886" cy="16363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p2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0"/>
            <a:ext cx="9143999" cy="6858000"/>
          </a:xfrm>
          <a:prstGeom prst="rect">
            <a:avLst/>
          </a:prstGeom>
          <a:noFill/>
          <a:ln>
            <a:noFill/>
          </a:ln>
        </p:spPr>
      </p:pic>
      <p:sp>
        <p:nvSpPr>
          <p:cNvPr id="176" name="Google Shape;176;p20"/>
          <p:cNvSpPr txBox="1"/>
          <p:nvPr/>
        </p:nvSpPr>
        <p:spPr>
          <a:xfrm>
            <a:off x="791500" y="2166300"/>
            <a:ext cx="7345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200">
              <a:latin typeface="Merriweather"/>
              <a:ea typeface="Merriweather"/>
              <a:cs typeface="Merriweather"/>
              <a:sym typeface="Merriweather"/>
            </a:endParaRPr>
          </a:p>
        </p:txBody>
      </p:sp>
      <p:sp>
        <p:nvSpPr>
          <p:cNvPr id="177" name="Google Shape;177;p20"/>
          <p:cNvSpPr txBox="1"/>
          <p:nvPr/>
        </p:nvSpPr>
        <p:spPr>
          <a:xfrm>
            <a:off x="1092275" y="769950"/>
            <a:ext cx="6911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78" name="Google Shape;178;p20"/>
          <p:cNvSpPr txBox="1"/>
          <p:nvPr/>
        </p:nvSpPr>
        <p:spPr>
          <a:xfrm>
            <a:off x="564875" y="1157800"/>
            <a:ext cx="75723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dk1"/>
                </a:solidFill>
                <a:latin typeface="Merriweather"/>
                <a:ea typeface="Merriweather"/>
                <a:cs typeface="Merriweather"/>
                <a:sym typeface="Merriweather"/>
              </a:rPr>
              <a:t>Le projet technologique a permis de le faire :</a:t>
            </a:r>
            <a:endParaRPr>
              <a:solidFill>
                <a:schemeClr val="dk1"/>
              </a:solidFill>
              <a:latin typeface="Merriweather"/>
              <a:ea typeface="Merriweather"/>
              <a:cs typeface="Merriweather"/>
              <a:sym typeface="Merriweather"/>
            </a:endParaRPr>
          </a:p>
          <a:p>
            <a:pPr marL="0" lvl="0" indent="0" algn="l" rtl="0">
              <a:spcBef>
                <a:spcPts val="0"/>
              </a:spcBef>
              <a:spcAft>
                <a:spcPts val="0"/>
              </a:spcAft>
              <a:buNone/>
            </a:pPr>
            <a:endParaRPr>
              <a:latin typeface="Merriweather"/>
              <a:ea typeface="Merriweather"/>
              <a:cs typeface="Merriweather"/>
              <a:sym typeface="Merriweather"/>
            </a:endParaRPr>
          </a:p>
          <a:p>
            <a:pPr marL="457200" lvl="0" indent="-317500" algn="l" rtl="0">
              <a:lnSpc>
                <a:spcPct val="100000"/>
              </a:lnSpc>
              <a:spcBef>
                <a:spcPts val="0"/>
              </a:spcBef>
              <a:spcAft>
                <a:spcPts val="600"/>
              </a:spcAft>
              <a:buSzPts val="1400"/>
              <a:buFont typeface="Merriweather"/>
              <a:buChar char="●"/>
            </a:pPr>
            <a:r>
              <a:rPr lang="en-US">
                <a:latin typeface="Merriweather"/>
                <a:ea typeface="Merriweather"/>
                <a:cs typeface="Merriweather"/>
                <a:sym typeface="Merriweather"/>
              </a:rPr>
              <a:t>Activités de </a:t>
            </a:r>
            <a:r>
              <a:rPr lang="en-US" b="1">
                <a:latin typeface="Merriweather"/>
                <a:ea typeface="Merriweather"/>
                <a:cs typeface="Merriweather"/>
                <a:sym typeface="Merriweather"/>
              </a:rPr>
              <a:t>renforcement scolaire</a:t>
            </a:r>
            <a:r>
              <a:rPr lang="en-US">
                <a:latin typeface="Merriweather"/>
                <a:ea typeface="Merriweather"/>
                <a:cs typeface="Merriweather"/>
                <a:sym typeface="Merriweather"/>
              </a:rPr>
              <a:t> pour 18 enfants, de la 1ère année de l'école primaire à la 7ème année du lycée, les mardis de 10h30 à 12h (volontaires UNIMINUTO et soutien de l'équipe Oasis).</a:t>
            </a:r>
            <a:endParaRPr>
              <a:latin typeface="Merriweather"/>
              <a:ea typeface="Merriweather"/>
              <a:cs typeface="Merriweather"/>
              <a:sym typeface="Merriweather"/>
            </a:endParaRPr>
          </a:p>
        </p:txBody>
      </p:sp>
      <p:pic>
        <p:nvPicPr>
          <p:cNvPr id="179" name="Google Shape;179;p2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884450" y="138903"/>
            <a:ext cx="1096575" cy="1139575"/>
          </a:xfrm>
          <a:prstGeom prst="rect">
            <a:avLst/>
          </a:prstGeom>
          <a:noFill/>
          <a:ln>
            <a:noFill/>
          </a:ln>
        </p:spPr>
      </p:pic>
      <p:sp>
        <p:nvSpPr>
          <p:cNvPr id="180" name="Google Shape;180;p20"/>
          <p:cNvSpPr txBox="1"/>
          <p:nvPr/>
        </p:nvSpPr>
        <p:spPr>
          <a:xfrm>
            <a:off x="292608" y="365788"/>
            <a:ext cx="7844700" cy="685800"/>
          </a:xfrm>
          <a:prstGeom prst="rect">
            <a:avLst/>
          </a:prstGeom>
          <a:noFill/>
          <a:ln>
            <a:noFill/>
          </a:ln>
        </p:spPr>
        <p:txBody>
          <a:bodyPr spcFirstLastPara="1" wrap="square" lIns="91425" tIns="45700" rIns="91425" bIns="45700" anchor="ctr" anchorCtr="0">
            <a:noAutofit/>
          </a:bodyPr>
          <a:lstStyle/>
          <a:p>
            <a:pPr marL="228600" lvl="0" indent="0" algn="l" rtl="0">
              <a:spcBef>
                <a:spcPts val="0"/>
              </a:spcBef>
              <a:spcAft>
                <a:spcPts val="0"/>
              </a:spcAft>
              <a:buNone/>
            </a:pPr>
            <a:r>
              <a:rPr lang="en-US" sz="3200" b="1">
                <a:solidFill>
                  <a:srgbClr val="403989"/>
                </a:solidFill>
                <a:latin typeface="Merriweather"/>
                <a:ea typeface="Merriweather"/>
                <a:cs typeface="Merriweather"/>
                <a:sym typeface="Merriweather"/>
              </a:rPr>
              <a:t>Contribution aux bénéficiaires</a:t>
            </a:r>
            <a:endParaRPr sz="3200">
              <a:solidFill>
                <a:srgbClr val="403989"/>
              </a:solidFill>
              <a:latin typeface="Merriweather"/>
              <a:ea typeface="Merriweather"/>
              <a:cs typeface="Merriweather"/>
              <a:sym typeface="Merriweather"/>
            </a:endParaRPr>
          </a:p>
        </p:txBody>
      </p:sp>
      <p:pic>
        <p:nvPicPr>
          <p:cNvPr id="181" name="Google Shape;181;p20"/>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450747" y="5007425"/>
            <a:ext cx="1632403" cy="1480849"/>
          </a:xfrm>
          <a:prstGeom prst="rect">
            <a:avLst/>
          </a:prstGeom>
          <a:noFill/>
          <a:ln>
            <a:noFill/>
          </a:ln>
        </p:spPr>
      </p:pic>
      <p:pic>
        <p:nvPicPr>
          <p:cNvPr id="182" name="Google Shape;182;p20"/>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791500" y="3853250"/>
            <a:ext cx="2786576" cy="1593151"/>
          </a:xfrm>
          <a:prstGeom prst="rect">
            <a:avLst/>
          </a:prstGeom>
          <a:noFill/>
          <a:ln>
            <a:noFill/>
          </a:ln>
        </p:spPr>
      </p:pic>
      <p:pic>
        <p:nvPicPr>
          <p:cNvPr id="183" name="Google Shape;183;p20"/>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791500" y="2463100"/>
            <a:ext cx="2786575" cy="1341250"/>
          </a:xfrm>
          <a:prstGeom prst="rect">
            <a:avLst/>
          </a:prstGeom>
          <a:noFill/>
          <a:ln>
            <a:noFill/>
          </a:ln>
        </p:spPr>
      </p:pic>
      <p:pic>
        <p:nvPicPr>
          <p:cNvPr id="184" name="Google Shape;184;p20"/>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6934250" y="2463150"/>
            <a:ext cx="1830100" cy="2516074"/>
          </a:xfrm>
          <a:prstGeom prst="rect">
            <a:avLst/>
          </a:prstGeom>
          <a:noFill/>
          <a:ln>
            <a:noFill/>
          </a:ln>
        </p:spPr>
      </p:pic>
      <p:pic>
        <p:nvPicPr>
          <p:cNvPr id="185" name="Google Shape;185;p20"/>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5292625" y="2463149"/>
            <a:ext cx="1568700" cy="2516074"/>
          </a:xfrm>
          <a:prstGeom prst="rect">
            <a:avLst/>
          </a:prstGeom>
          <a:noFill/>
          <a:ln>
            <a:noFill/>
          </a:ln>
        </p:spPr>
      </p:pic>
      <p:pic>
        <p:nvPicPr>
          <p:cNvPr id="186" name="Google Shape;186;p20"/>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3651000" y="2463100"/>
            <a:ext cx="1568700" cy="2516074"/>
          </a:xfrm>
          <a:prstGeom prst="rect">
            <a:avLst/>
          </a:prstGeom>
          <a:noFill/>
          <a:ln>
            <a:noFill/>
          </a:ln>
        </p:spPr>
      </p:pic>
      <p:pic>
        <p:nvPicPr>
          <p:cNvPr id="187" name="Google Shape;187;p20"/>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6131719" y="5007426"/>
            <a:ext cx="2632630" cy="14808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21"/>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0"/>
            <a:ext cx="9143999" cy="6858000"/>
          </a:xfrm>
          <a:prstGeom prst="rect">
            <a:avLst/>
          </a:prstGeom>
          <a:noFill/>
          <a:ln>
            <a:noFill/>
          </a:ln>
        </p:spPr>
      </p:pic>
      <p:sp>
        <p:nvSpPr>
          <p:cNvPr id="193" name="Google Shape;193;p21"/>
          <p:cNvSpPr txBox="1"/>
          <p:nvPr/>
        </p:nvSpPr>
        <p:spPr>
          <a:xfrm>
            <a:off x="791500" y="2166300"/>
            <a:ext cx="7345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200">
              <a:latin typeface="Merriweather"/>
              <a:ea typeface="Merriweather"/>
              <a:cs typeface="Merriweather"/>
              <a:sym typeface="Merriweather"/>
            </a:endParaRPr>
          </a:p>
        </p:txBody>
      </p:sp>
      <p:sp>
        <p:nvSpPr>
          <p:cNvPr id="194" name="Google Shape;194;p21"/>
          <p:cNvSpPr txBox="1"/>
          <p:nvPr/>
        </p:nvSpPr>
        <p:spPr>
          <a:xfrm>
            <a:off x="1092275" y="769950"/>
            <a:ext cx="6911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95" name="Google Shape;195;p21"/>
          <p:cNvSpPr txBox="1"/>
          <p:nvPr/>
        </p:nvSpPr>
        <p:spPr>
          <a:xfrm>
            <a:off x="564875" y="1157800"/>
            <a:ext cx="7439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dk1"/>
                </a:solidFill>
                <a:latin typeface="Merriweather"/>
                <a:ea typeface="Merriweather"/>
                <a:cs typeface="Merriweather"/>
                <a:sym typeface="Merriweather"/>
              </a:rPr>
              <a:t>Le projet technologique a permis de le faire :</a:t>
            </a:r>
            <a:endParaRPr>
              <a:solidFill>
                <a:schemeClr val="dk1"/>
              </a:solidFill>
              <a:latin typeface="Merriweather"/>
              <a:ea typeface="Merriweather"/>
              <a:cs typeface="Merriweather"/>
              <a:sym typeface="Merriweather"/>
            </a:endParaRPr>
          </a:p>
          <a:p>
            <a:pPr marL="0" lvl="0" indent="0" algn="l" rtl="0">
              <a:spcBef>
                <a:spcPts val="0"/>
              </a:spcBef>
              <a:spcAft>
                <a:spcPts val="0"/>
              </a:spcAft>
              <a:buNone/>
            </a:pPr>
            <a:endParaRPr>
              <a:latin typeface="Merriweather"/>
              <a:ea typeface="Merriweather"/>
              <a:cs typeface="Merriweather"/>
              <a:sym typeface="Merriweather"/>
            </a:endParaRPr>
          </a:p>
          <a:p>
            <a:pPr marL="457200" lvl="0" indent="-317500" algn="l" rtl="0">
              <a:lnSpc>
                <a:spcPct val="100000"/>
              </a:lnSpc>
              <a:spcBef>
                <a:spcPts val="0"/>
              </a:spcBef>
              <a:spcAft>
                <a:spcPts val="600"/>
              </a:spcAft>
              <a:buSzPts val="1400"/>
              <a:buFont typeface="Merriweather"/>
              <a:buChar char="●"/>
            </a:pPr>
            <a:r>
              <a:rPr lang="en-US">
                <a:latin typeface="Merriweather"/>
                <a:ea typeface="Merriweather"/>
                <a:cs typeface="Merriweather"/>
                <a:sym typeface="Merriweather"/>
              </a:rPr>
              <a:t>Soutien aux enfants en matière de </a:t>
            </a:r>
            <a:r>
              <a:rPr lang="en-US" b="1">
                <a:latin typeface="Merriweather"/>
                <a:ea typeface="Merriweather"/>
                <a:cs typeface="Merriweather"/>
                <a:sym typeface="Merriweather"/>
              </a:rPr>
              <a:t>renforcement scolaire</a:t>
            </a:r>
            <a:r>
              <a:rPr lang="en-US">
                <a:latin typeface="Merriweather"/>
                <a:ea typeface="Merriweather"/>
                <a:cs typeface="Merriweather"/>
                <a:sym typeface="Merriweather"/>
              </a:rPr>
              <a:t>, de devoirs et de classes virtuelles (équipe Oasis).</a:t>
            </a:r>
            <a:endParaRPr>
              <a:latin typeface="Merriweather"/>
              <a:ea typeface="Merriweather"/>
              <a:cs typeface="Merriweather"/>
              <a:sym typeface="Merriweather"/>
            </a:endParaRPr>
          </a:p>
        </p:txBody>
      </p:sp>
      <p:pic>
        <p:nvPicPr>
          <p:cNvPr id="196" name="Google Shape;196;p2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884450" y="138903"/>
            <a:ext cx="1096575" cy="1139575"/>
          </a:xfrm>
          <a:prstGeom prst="rect">
            <a:avLst/>
          </a:prstGeom>
          <a:noFill/>
          <a:ln>
            <a:noFill/>
          </a:ln>
        </p:spPr>
      </p:pic>
      <p:sp>
        <p:nvSpPr>
          <p:cNvPr id="197" name="Google Shape;197;p21"/>
          <p:cNvSpPr txBox="1"/>
          <p:nvPr/>
        </p:nvSpPr>
        <p:spPr>
          <a:xfrm>
            <a:off x="292608" y="365788"/>
            <a:ext cx="7844700" cy="685800"/>
          </a:xfrm>
          <a:prstGeom prst="rect">
            <a:avLst/>
          </a:prstGeom>
          <a:noFill/>
          <a:ln>
            <a:noFill/>
          </a:ln>
        </p:spPr>
        <p:txBody>
          <a:bodyPr spcFirstLastPara="1" wrap="square" lIns="91425" tIns="45700" rIns="91425" bIns="45700" anchor="ctr" anchorCtr="0">
            <a:noAutofit/>
          </a:bodyPr>
          <a:lstStyle/>
          <a:p>
            <a:pPr marL="228600" lvl="0" indent="0" algn="l" rtl="0">
              <a:spcBef>
                <a:spcPts val="0"/>
              </a:spcBef>
              <a:spcAft>
                <a:spcPts val="0"/>
              </a:spcAft>
              <a:buNone/>
            </a:pPr>
            <a:r>
              <a:rPr lang="en-US" sz="3200" b="1">
                <a:solidFill>
                  <a:srgbClr val="403989"/>
                </a:solidFill>
                <a:latin typeface="Merriweather"/>
                <a:ea typeface="Merriweather"/>
                <a:cs typeface="Merriweather"/>
                <a:sym typeface="Merriweather"/>
              </a:rPr>
              <a:t>Contribution aux bénéficiaires</a:t>
            </a:r>
            <a:endParaRPr sz="3200">
              <a:solidFill>
                <a:srgbClr val="403989"/>
              </a:solidFill>
              <a:latin typeface="Merriweather"/>
              <a:ea typeface="Merriweather"/>
              <a:cs typeface="Merriweather"/>
              <a:sym typeface="Merriweather"/>
            </a:endParaRPr>
          </a:p>
        </p:txBody>
      </p:sp>
      <p:pic>
        <p:nvPicPr>
          <p:cNvPr id="198" name="Google Shape;198;p21"/>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493194" y="2455724"/>
            <a:ext cx="2417680" cy="1955700"/>
          </a:xfrm>
          <a:prstGeom prst="rect">
            <a:avLst/>
          </a:prstGeom>
          <a:noFill/>
          <a:ln>
            <a:noFill/>
          </a:ln>
        </p:spPr>
      </p:pic>
      <p:pic>
        <p:nvPicPr>
          <p:cNvPr id="199" name="Google Shape;199;p21"/>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64875" y="2444925"/>
            <a:ext cx="2794250" cy="2083663"/>
          </a:xfrm>
          <a:prstGeom prst="rect">
            <a:avLst/>
          </a:prstGeom>
          <a:noFill/>
          <a:ln>
            <a:noFill/>
          </a:ln>
        </p:spPr>
      </p:pic>
      <p:pic>
        <p:nvPicPr>
          <p:cNvPr id="200" name="Google Shape;200;p21"/>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564875" y="4641025"/>
            <a:ext cx="2723549" cy="1831325"/>
          </a:xfrm>
          <a:prstGeom prst="rect">
            <a:avLst/>
          </a:prstGeom>
          <a:noFill/>
          <a:ln>
            <a:noFill/>
          </a:ln>
        </p:spPr>
      </p:pic>
      <p:pic>
        <p:nvPicPr>
          <p:cNvPr id="201" name="Google Shape;201;p21"/>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5620350" y="4641025"/>
            <a:ext cx="3134701" cy="1831325"/>
          </a:xfrm>
          <a:prstGeom prst="rect">
            <a:avLst/>
          </a:prstGeom>
          <a:noFill/>
          <a:ln>
            <a:noFill/>
          </a:ln>
        </p:spPr>
      </p:pic>
      <p:pic>
        <p:nvPicPr>
          <p:cNvPr id="202" name="Google Shape;202;p21"/>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5960800" y="2520295"/>
            <a:ext cx="2794250" cy="1891130"/>
          </a:xfrm>
          <a:prstGeom prst="rect">
            <a:avLst/>
          </a:prstGeom>
          <a:noFill/>
          <a:ln>
            <a:noFill/>
          </a:ln>
        </p:spPr>
      </p:pic>
      <p:pic>
        <p:nvPicPr>
          <p:cNvPr id="203" name="Google Shape;203;p21"/>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3347713" y="4641025"/>
            <a:ext cx="2213338" cy="18313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2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0"/>
            <a:ext cx="9143999" cy="6858000"/>
          </a:xfrm>
          <a:prstGeom prst="rect">
            <a:avLst/>
          </a:prstGeom>
          <a:noFill/>
          <a:ln>
            <a:noFill/>
          </a:ln>
        </p:spPr>
      </p:pic>
      <p:sp>
        <p:nvSpPr>
          <p:cNvPr id="209" name="Google Shape;209;p22"/>
          <p:cNvSpPr txBox="1"/>
          <p:nvPr/>
        </p:nvSpPr>
        <p:spPr>
          <a:xfrm>
            <a:off x="791500" y="2166300"/>
            <a:ext cx="7345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200">
              <a:latin typeface="Merriweather"/>
              <a:ea typeface="Merriweather"/>
              <a:cs typeface="Merriweather"/>
              <a:sym typeface="Merriweather"/>
            </a:endParaRPr>
          </a:p>
        </p:txBody>
      </p:sp>
      <p:sp>
        <p:nvSpPr>
          <p:cNvPr id="210" name="Google Shape;210;p22"/>
          <p:cNvSpPr txBox="1"/>
          <p:nvPr/>
        </p:nvSpPr>
        <p:spPr>
          <a:xfrm>
            <a:off x="1092275" y="769950"/>
            <a:ext cx="6911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11" name="Google Shape;211;p22"/>
          <p:cNvSpPr txBox="1"/>
          <p:nvPr/>
        </p:nvSpPr>
        <p:spPr>
          <a:xfrm>
            <a:off x="564875" y="1157800"/>
            <a:ext cx="789900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dk1"/>
                </a:solidFill>
                <a:latin typeface="Merriweather"/>
                <a:ea typeface="Merriweather"/>
                <a:cs typeface="Merriweather"/>
                <a:sym typeface="Merriweather"/>
              </a:rPr>
              <a:t>Le projet technologique a permis de le faire :</a:t>
            </a:r>
            <a:endParaRPr>
              <a:solidFill>
                <a:schemeClr val="dk1"/>
              </a:solidFill>
              <a:latin typeface="Merriweather"/>
              <a:ea typeface="Merriweather"/>
              <a:cs typeface="Merriweather"/>
              <a:sym typeface="Merriweather"/>
            </a:endParaRPr>
          </a:p>
          <a:p>
            <a:pPr marL="0" lvl="0" indent="0" algn="l" rtl="0">
              <a:spcBef>
                <a:spcPts val="0"/>
              </a:spcBef>
              <a:spcAft>
                <a:spcPts val="0"/>
              </a:spcAft>
              <a:buNone/>
            </a:pPr>
            <a:endParaRPr>
              <a:latin typeface="Merriweather"/>
              <a:ea typeface="Merriweather"/>
              <a:cs typeface="Merriweather"/>
              <a:sym typeface="Merriweather"/>
            </a:endParaRPr>
          </a:p>
          <a:p>
            <a:pPr marL="457200" lvl="0" indent="-317500" algn="l" rtl="0">
              <a:lnSpc>
                <a:spcPct val="100000"/>
              </a:lnSpc>
              <a:spcBef>
                <a:spcPts val="0"/>
              </a:spcBef>
              <a:spcAft>
                <a:spcPts val="600"/>
              </a:spcAft>
              <a:buSzPts val="1400"/>
              <a:buFont typeface="Merriweather"/>
              <a:buChar char="●"/>
            </a:pPr>
            <a:r>
              <a:rPr lang="en-US" b="1">
                <a:latin typeface="Merriweather"/>
                <a:ea typeface="Merriweather"/>
                <a:cs typeface="Merriweather"/>
                <a:sym typeface="Merriweather"/>
              </a:rPr>
              <a:t>Soutien </a:t>
            </a:r>
            <a:r>
              <a:rPr lang="en-US">
                <a:latin typeface="Merriweather"/>
                <a:ea typeface="Merriweather"/>
                <a:cs typeface="Merriweather"/>
                <a:sym typeface="Merriweather"/>
              </a:rPr>
              <a:t>à 7 jeunes appartenant au projet pilote </a:t>
            </a:r>
            <a:r>
              <a:rPr lang="en-US" b="1">
                <a:latin typeface="Merriweather"/>
                <a:ea typeface="Merriweather"/>
                <a:cs typeface="Merriweather"/>
                <a:sym typeface="Merriweather"/>
              </a:rPr>
              <a:t>Life Skills</a:t>
            </a:r>
            <a:r>
              <a:rPr lang="en-US">
                <a:latin typeface="Merriweather"/>
                <a:ea typeface="Merriweather"/>
                <a:cs typeface="Merriweather"/>
                <a:sym typeface="Merriweather"/>
              </a:rPr>
              <a:t>, dans le cadre de cours de </a:t>
            </a:r>
            <a:r>
              <a:rPr lang="en-US" b="1">
                <a:latin typeface="Merriweather"/>
                <a:ea typeface="Merriweather"/>
                <a:cs typeface="Merriweather"/>
                <a:sym typeface="Merriweather"/>
              </a:rPr>
              <a:t>technologie</a:t>
            </a:r>
            <a:r>
              <a:rPr lang="en-US">
                <a:latin typeface="Merriweather"/>
                <a:ea typeface="Merriweather"/>
                <a:cs typeface="Merriweather"/>
                <a:sym typeface="Merriweather"/>
              </a:rPr>
              <a:t>, de préparation de CV, d'accès à des plateformes universitaires pour s'informer sur </a:t>
            </a:r>
            <a:br>
              <a:rPr lang="en-US">
                <a:latin typeface="Merriweather"/>
                <a:ea typeface="Merriweather"/>
                <a:cs typeface="Merriweather"/>
                <a:sym typeface="Merriweather"/>
              </a:rPr>
            </a:br>
            <a:r>
              <a:rPr lang="en-US">
                <a:latin typeface="Merriweather"/>
                <a:ea typeface="Merriweather"/>
                <a:cs typeface="Merriweather"/>
                <a:sym typeface="Merriweather"/>
              </a:rPr>
              <a:t>les programmes et </a:t>
            </a:r>
            <a:br>
              <a:rPr lang="en-US">
                <a:latin typeface="Merriweather"/>
                <a:ea typeface="Merriweather"/>
                <a:cs typeface="Merriweather"/>
                <a:sym typeface="Merriweather"/>
              </a:rPr>
            </a:br>
            <a:r>
              <a:rPr lang="en-US">
                <a:latin typeface="Merriweather"/>
                <a:ea typeface="Merriweather"/>
                <a:cs typeface="Merriweather"/>
                <a:sym typeface="Merriweather"/>
              </a:rPr>
              <a:t>s'inscrire.</a:t>
            </a:r>
            <a:endParaRPr>
              <a:latin typeface="Merriweather"/>
              <a:ea typeface="Merriweather"/>
              <a:cs typeface="Merriweather"/>
              <a:sym typeface="Merriweather"/>
            </a:endParaRPr>
          </a:p>
        </p:txBody>
      </p:sp>
      <p:pic>
        <p:nvPicPr>
          <p:cNvPr id="212" name="Google Shape;212;p2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884450" y="138903"/>
            <a:ext cx="1096575" cy="1139575"/>
          </a:xfrm>
          <a:prstGeom prst="rect">
            <a:avLst/>
          </a:prstGeom>
          <a:noFill/>
          <a:ln>
            <a:noFill/>
          </a:ln>
        </p:spPr>
      </p:pic>
      <p:sp>
        <p:nvSpPr>
          <p:cNvPr id="213" name="Google Shape;213;p22"/>
          <p:cNvSpPr txBox="1"/>
          <p:nvPr/>
        </p:nvSpPr>
        <p:spPr>
          <a:xfrm>
            <a:off x="292608" y="365788"/>
            <a:ext cx="7844700" cy="685800"/>
          </a:xfrm>
          <a:prstGeom prst="rect">
            <a:avLst/>
          </a:prstGeom>
          <a:noFill/>
          <a:ln>
            <a:noFill/>
          </a:ln>
        </p:spPr>
        <p:txBody>
          <a:bodyPr spcFirstLastPara="1" wrap="square" lIns="91425" tIns="45700" rIns="91425" bIns="45700" anchor="ctr" anchorCtr="0">
            <a:noAutofit/>
          </a:bodyPr>
          <a:lstStyle/>
          <a:p>
            <a:pPr marL="228600" lvl="0" indent="0" algn="l" rtl="0">
              <a:spcBef>
                <a:spcPts val="0"/>
              </a:spcBef>
              <a:spcAft>
                <a:spcPts val="0"/>
              </a:spcAft>
              <a:buNone/>
            </a:pPr>
            <a:r>
              <a:rPr lang="en-US" sz="3200" b="1">
                <a:solidFill>
                  <a:srgbClr val="403989"/>
                </a:solidFill>
                <a:latin typeface="Merriweather"/>
                <a:ea typeface="Merriweather"/>
                <a:cs typeface="Merriweather"/>
                <a:sym typeface="Merriweather"/>
              </a:rPr>
              <a:t>Contribution aux bénéficiaires</a:t>
            </a:r>
            <a:endParaRPr sz="3200">
              <a:solidFill>
                <a:srgbClr val="403989"/>
              </a:solidFill>
              <a:latin typeface="Merriweather"/>
              <a:ea typeface="Merriweather"/>
              <a:cs typeface="Merriweather"/>
              <a:sym typeface="Merriweather"/>
            </a:endParaRPr>
          </a:p>
        </p:txBody>
      </p:sp>
      <p:pic>
        <p:nvPicPr>
          <p:cNvPr id="214" name="Google Shape;214;p22"/>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956078" y="4347400"/>
            <a:ext cx="2809947" cy="2124075"/>
          </a:xfrm>
          <a:prstGeom prst="rect">
            <a:avLst/>
          </a:prstGeom>
          <a:noFill/>
          <a:ln>
            <a:noFill/>
          </a:ln>
        </p:spPr>
      </p:pic>
      <p:pic>
        <p:nvPicPr>
          <p:cNvPr id="215" name="Google Shape;215;p22"/>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113358" y="2166300"/>
            <a:ext cx="2729405" cy="2124075"/>
          </a:xfrm>
          <a:prstGeom prst="rect">
            <a:avLst/>
          </a:prstGeom>
          <a:noFill/>
          <a:ln>
            <a:noFill/>
          </a:ln>
        </p:spPr>
      </p:pic>
      <p:pic>
        <p:nvPicPr>
          <p:cNvPr id="216" name="Google Shape;216;p22"/>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5956075" y="2166300"/>
            <a:ext cx="2809950" cy="2124075"/>
          </a:xfrm>
          <a:prstGeom prst="rect">
            <a:avLst/>
          </a:prstGeom>
          <a:noFill/>
          <a:ln>
            <a:noFill/>
          </a:ln>
        </p:spPr>
      </p:pic>
      <p:pic>
        <p:nvPicPr>
          <p:cNvPr id="217" name="Google Shape;217;p22"/>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3113362" y="4341525"/>
            <a:ext cx="2729399" cy="2135825"/>
          </a:xfrm>
          <a:prstGeom prst="rect">
            <a:avLst/>
          </a:prstGeom>
          <a:noFill/>
          <a:ln>
            <a:noFill/>
          </a:ln>
        </p:spPr>
      </p:pic>
      <p:pic>
        <p:nvPicPr>
          <p:cNvPr id="218" name="Google Shape;218;p22"/>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564875" y="3543025"/>
            <a:ext cx="2482074" cy="2928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24"/>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0"/>
            <a:ext cx="9143999" cy="6858000"/>
          </a:xfrm>
          <a:prstGeom prst="rect">
            <a:avLst/>
          </a:prstGeom>
          <a:noFill/>
          <a:ln>
            <a:noFill/>
          </a:ln>
        </p:spPr>
      </p:pic>
      <p:sp>
        <p:nvSpPr>
          <p:cNvPr id="234" name="Google Shape;234;p24"/>
          <p:cNvSpPr txBox="1"/>
          <p:nvPr/>
        </p:nvSpPr>
        <p:spPr>
          <a:xfrm>
            <a:off x="292600" y="4416025"/>
            <a:ext cx="5479500" cy="3403200"/>
          </a:xfrm>
          <a:prstGeom prst="rect">
            <a:avLst/>
          </a:prstGeom>
          <a:noFill/>
          <a:ln>
            <a:noFill/>
          </a:ln>
        </p:spPr>
        <p:txBody>
          <a:bodyPr spcFirstLastPara="1" wrap="square" lIns="91425" tIns="45700" rIns="91425" bIns="45700" anchor="t" anchorCtr="0">
            <a:noAutofit/>
          </a:bodyPr>
          <a:lstStyle/>
          <a:p>
            <a:pPr marL="57150" lvl="0" indent="0" algn="just" rtl="0">
              <a:spcBef>
                <a:spcPts val="1000"/>
              </a:spcBef>
              <a:spcAft>
                <a:spcPts val="1000"/>
              </a:spcAft>
              <a:buNone/>
            </a:pPr>
            <a:endParaRPr sz="1100">
              <a:solidFill>
                <a:srgbClr val="FF0000"/>
              </a:solidFill>
              <a:latin typeface="Merriweather"/>
              <a:ea typeface="Merriweather"/>
              <a:cs typeface="Merriweather"/>
              <a:sym typeface="Merriweather"/>
            </a:endParaRPr>
          </a:p>
        </p:txBody>
      </p:sp>
      <p:pic>
        <p:nvPicPr>
          <p:cNvPr id="235" name="Google Shape;235;p2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540171" y="1038940"/>
            <a:ext cx="2063676" cy="2144625"/>
          </a:xfrm>
          <a:prstGeom prst="rect">
            <a:avLst/>
          </a:prstGeom>
          <a:noFill/>
          <a:ln>
            <a:noFill/>
          </a:ln>
        </p:spPr>
      </p:pic>
      <p:sp>
        <p:nvSpPr>
          <p:cNvPr id="236" name="Google Shape;236;p24"/>
          <p:cNvSpPr txBox="1"/>
          <p:nvPr/>
        </p:nvSpPr>
        <p:spPr>
          <a:xfrm>
            <a:off x="990875" y="4368025"/>
            <a:ext cx="73458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100" b="1" dirty="0">
                <a:latin typeface="Merriweather"/>
                <a:ea typeface="Merriweather"/>
                <a:cs typeface="Merriweather"/>
                <a:sym typeface="Merriweather"/>
              </a:rPr>
              <a:t>¡Gracias!</a:t>
            </a:r>
            <a:endParaRPr sz="3100" b="1" dirty="0">
              <a:latin typeface="Merriweather"/>
              <a:ea typeface="Merriweather"/>
              <a:cs typeface="Merriweather"/>
              <a:sym typeface="Merriweathe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828</Words>
  <Application>Microsoft Office PowerPoint</Application>
  <PresentationFormat>Affichage à l'écran (4:3)</PresentationFormat>
  <Paragraphs>68</Paragraphs>
  <Slides>10</Slides>
  <Notes>10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10</vt:i4>
      </vt:variant>
    </vt:vector>
  </HeadingPairs>
  <TitlesOfParts>
    <vt:vector size="16" baseType="lpstr">
      <vt:lpstr>Impact</vt:lpstr>
      <vt:lpstr>Merriweather</vt:lpstr>
      <vt:lpstr>Times New Roman</vt:lpstr>
      <vt:lpstr>Noto Sans Symbols</vt:lpstr>
      <vt:lpstr>Arial</vt:lpstr>
      <vt:lpstr>Simple Light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Administración</dc:creator>
  <cp:lastModifiedBy>PELISSIE DU RAUSAS Christophe</cp:lastModifiedBy>
  <cp:revision>3</cp:revision>
  <dcterms:modified xsi:type="dcterms:W3CDTF">2021-08-28T10:28:17Z</dcterms:modified>
</cp:coreProperties>
</file>