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2"/>
  </p:notesMasterIdLst>
  <p:sldIdLst>
    <p:sldId id="256" r:id="rId2"/>
    <p:sldId id="257" r:id="rId3"/>
    <p:sldId id="261" r:id="rId4"/>
    <p:sldId id="263" r:id="rId5"/>
    <p:sldId id="264" r:id="rId6"/>
    <p:sldId id="268" r:id="rId7"/>
    <p:sldId id="292" r:id="rId8"/>
    <p:sldId id="291" r:id="rId9"/>
    <p:sldId id="269" r:id="rId10"/>
    <p:sldId id="274" r:id="rId11"/>
    <p:sldId id="295" r:id="rId12"/>
    <p:sldId id="294" r:id="rId13"/>
    <p:sldId id="265" r:id="rId14"/>
    <p:sldId id="270" r:id="rId15"/>
    <p:sldId id="271" r:id="rId16"/>
    <p:sldId id="275" r:id="rId17"/>
    <p:sldId id="276" r:id="rId18"/>
    <p:sldId id="288" r:id="rId19"/>
    <p:sldId id="289" r:id="rId20"/>
    <p:sldId id="290" r:id="rId21"/>
    <p:sldId id="296" r:id="rId22"/>
    <p:sldId id="266" r:id="rId23"/>
    <p:sldId id="272" r:id="rId24"/>
    <p:sldId id="278" r:id="rId25"/>
    <p:sldId id="279" r:id="rId26"/>
    <p:sldId id="280" r:id="rId27"/>
    <p:sldId id="298" r:id="rId28"/>
    <p:sldId id="297" r:id="rId29"/>
    <p:sldId id="267" r:id="rId30"/>
    <p:sldId id="273" r:id="rId31"/>
    <p:sldId id="283" r:id="rId32"/>
    <p:sldId id="285" r:id="rId33"/>
    <p:sldId id="286" r:id="rId34"/>
    <p:sldId id="287" r:id="rId35"/>
    <p:sldId id="284" r:id="rId36"/>
    <p:sldId id="281" r:id="rId37"/>
    <p:sldId id="300" r:id="rId38"/>
    <p:sldId id="282" r:id="rId39"/>
    <p:sldId id="299" r:id="rId40"/>
    <p:sldId id="293" r:id="rId41"/>
  </p:sldIdLst>
  <p:sldSz cx="9144000" cy="5143500" type="screen16x9"/>
  <p:notesSz cx="6858000" cy="9144000"/>
  <p:embeddedFontLst>
    <p:embeddedFont>
      <p:font typeface="Alfa Slab One" panose="020B0604020202020204" charset="0"/>
      <p:regular r:id="rId43"/>
    </p:embeddedFont>
    <p:embeddedFont>
      <p:font typeface="Proxima Nova" panose="020B0604020202020204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681747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66791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4c762affce_0_2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4c762affce_0_2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1674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4c762affce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4c762affce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8918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4c762affce_0_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4c762affce_0_2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9719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4c762affce_1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4c762affce_1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6300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4c762affce_1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4c762affce_1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11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4c762affce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4c762affce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22120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4c762affce_1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4c762affce_1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0606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ameday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media" Target="../media/media4.mp4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4.mp4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68.png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media" Target="../media/media9.mp4"/><Relationship Id="rId7" Type="http://schemas.openxmlformats.org/officeDocument/2006/relationships/image" Target="../media/image70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69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9.mp4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0" y="274525"/>
            <a:ext cx="9034319" cy="259672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 smtClean="0"/>
              <a:t>BIENVENIDO, CHRISTOPHE PELISSIE.</a:t>
            </a:r>
            <a:endParaRPr dirty="0"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"/>
          </p:nvPr>
        </p:nvSpPr>
        <p:spPr>
          <a:xfrm>
            <a:off x="170600" y="4335423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b="1">
                <a:solidFill>
                  <a:schemeClr val="dk1"/>
                </a:solidFill>
              </a:rPr>
              <a:t>FUNDACIÓN MI HOGAR ASUNCIONISTA, 2019.</a:t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9137" y="2871250"/>
            <a:ext cx="3533975" cy="146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ctrTitle"/>
          </p:nvPr>
        </p:nvSpPr>
        <p:spPr>
          <a:xfrm>
            <a:off x="250950" y="76975"/>
            <a:ext cx="8642100" cy="115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500" dirty="0"/>
              <a:t>FUNMIHA TE AGRADECE            TU </a:t>
            </a:r>
            <a:r>
              <a:rPr lang="es" sz="3500" dirty="0" smtClean="0"/>
              <a:t>APOYO</a:t>
            </a:r>
            <a:r>
              <a:rPr lang="es" sz="3600" dirty="0" smtClean="0"/>
              <a:t>!</a:t>
            </a:r>
            <a:endParaRPr sz="3600" dirty="0"/>
          </a:p>
        </p:txBody>
      </p:sp>
      <p:sp>
        <p:nvSpPr>
          <p:cNvPr id="64" name="Google Shape;64;p14"/>
          <p:cNvSpPr txBox="1">
            <a:spLocks noGrp="1"/>
          </p:cNvSpPr>
          <p:nvPr>
            <p:ph type="subTitle" idx="1"/>
          </p:nvPr>
        </p:nvSpPr>
        <p:spPr>
          <a:xfrm>
            <a:off x="127173" y="1483685"/>
            <a:ext cx="4753200" cy="39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 dirty="0">
                <a:solidFill>
                  <a:srgbClr val="000000"/>
                </a:solidFill>
              </a:rPr>
              <a:t>La fundación quiere reiterar el agradecimiento </a:t>
            </a:r>
            <a:r>
              <a:rPr lang="es" sz="2600" dirty="0" smtClean="0">
                <a:solidFill>
                  <a:srgbClr val="000000"/>
                </a:solidFill>
              </a:rPr>
              <a:t>por tu colaboración. Queremos </a:t>
            </a:r>
            <a:r>
              <a:rPr lang="es" sz="2600" dirty="0">
                <a:solidFill>
                  <a:srgbClr val="000000"/>
                </a:solidFill>
              </a:rPr>
              <a:t>hacerte sentir, una vez más, una parte importantísima de </a:t>
            </a:r>
            <a:r>
              <a:rPr lang="es" sz="2600" dirty="0" smtClean="0">
                <a:solidFill>
                  <a:srgbClr val="000000"/>
                </a:solidFill>
              </a:rPr>
              <a:t>nuestra obra.</a:t>
            </a:r>
            <a:endParaRPr sz="2600" dirty="0">
              <a:solidFill>
                <a:srgbClr val="000000"/>
              </a:solidFill>
            </a:endParaRPr>
          </a:p>
        </p:txBody>
      </p:sp>
      <p:pic>
        <p:nvPicPr>
          <p:cNvPr id="1028" name="Picture 4" descr="Resultado de imagen para MERCY PALAB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8262" y="1231375"/>
            <a:ext cx="4101425" cy="2983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>
            <a:spLocks noGrp="1"/>
          </p:cNvSpPr>
          <p:nvPr>
            <p:ph type="title"/>
          </p:nvPr>
        </p:nvSpPr>
        <p:spPr>
          <a:xfrm>
            <a:off x="0" y="1115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200" dirty="0"/>
              <a:t>	VALORES  FUNMIHA</a:t>
            </a:r>
            <a:endParaRPr sz="3200" dirty="0"/>
          </a:p>
        </p:txBody>
      </p:sp>
      <p:sp>
        <p:nvSpPr>
          <p:cNvPr id="92" name="Google Shape;92;p18"/>
          <p:cNvSpPr txBox="1">
            <a:spLocks noGrp="1"/>
          </p:cNvSpPr>
          <p:nvPr>
            <p:ph type="body" idx="1"/>
          </p:nvPr>
        </p:nvSpPr>
        <p:spPr>
          <a:xfrm>
            <a:off x="2667950" y="698425"/>
            <a:ext cx="6361800" cy="39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b="1" dirty="0">
                <a:solidFill>
                  <a:srgbClr val="000000"/>
                </a:solidFill>
              </a:rPr>
              <a:t>Generosidad: </a:t>
            </a:r>
            <a:r>
              <a:rPr lang="es" dirty="0">
                <a:solidFill>
                  <a:srgbClr val="000000"/>
                </a:solidFill>
              </a:rPr>
              <a:t>Ayudar a los demás de un modo honesto sin esperar obtener nada a cambio</a:t>
            </a:r>
            <a:endParaRPr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 b="1" dirty="0">
                <a:solidFill>
                  <a:srgbClr val="000000"/>
                </a:solidFill>
              </a:rPr>
              <a:t>Transparencia:</a:t>
            </a:r>
            <a:r>
              <a:rPr lang="es" dirty="0">
                <a:solidFill>
                  <a:srgbClr val="000000"/>
                </a:solidFill>
              </a:rPr>
              <a:t> Entregar lo que nos es dado. </a:t>
            </a:r>
            <a:endParaRPr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 b="1" dirty="0">
                <a:solidFill>
                  <a:srgbClr val="000000"/>
                </a:solidFill>
              </a:rPr>
              <a:t>Misericordia: </a:t>
            </a:r>
            <a:r>
              <a:rPr lang="es" dirty="0">
                <a:solidFill>
                  <a:srgbClr val="000000"/>
                </a:solidFill>
              </a:rPr>
              <a:t>actitud bondadosa que una persona muestra a otra que esté atravesando por un mal momento</a:t>
            </a:r>
            <a:endParaRPr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s" b="1" dirty="0">
                <a:solidFill>
                  <a:srgbClr val="000000"/>
                </a:solidFill>
              </a:rPr>
              <a:t>Servicio desinteresado: </a:t>
            </a:r>
            <a:r>
              <a:rPr lang="es" dirty="0">
                <a:solidFill>
                  <a:srgbClr val="000000"/>
                </a:solidFill>
              </a:rPr>
              <a:t>el servicio puede considerarse un valor como la capacidad de estar disponible para otros y serles útil.</a:t>
            </a:r>
            <a:br>
              <a:rPr lang="es" dirty="0">
                <a:solidFill>
                  <a:srgbClr val="000000"/>
                </a:solidFill>
              </a:rPr>
            </a:br>
            <a:r>
              <a:rPr lang="es" b="1" dirty="0">
                <a:solidFill>
                  <a:srgbClr val="000000"/>
                </a:solidFill>
              </a:rPr>
              <a:t>Compasión:</a:t>
            </a:r>
            <a:r>
              <a:rPr lang="es" dirty="0">
                <a:solidFill>
                  <a:srgbClr val="000000"/>
                </a:solidFill>
              </a:rPr>
              <a:t> implica no sólo ser consciente del sufrimiento ajeno, sino también evitar juzgar duramente las faltas ajenas, considerando las limitaciones y debilidades que llevaron a cometerlas</a:t>
            </a:r>
            <a:br>
              <a:rPr lang="es" dirty="0">
                <a:solidFill>
                  <a:srgbClr val="000000"/>
                </a:solidFill>
              </a:rPr>
            </a:br>
            <a:r>
              <a:rPr lang="es" b="1" dirty="0">
                <a:solidFill>
                  <a:srgbClr val="000000"/>
                </a:solidFill>
              </a:rPr>
              <a:t/>
            </a:r>
            <a:br>
              <a:rPr lang="es" b="1" dirty="0">
                <a:solidFill>
                  <a:srgbClr val="000000"/>
                </a:solidFill>
              </a:rPr>
            </a:br>
            <a:r>
              <a:rPr lang="es" dirty="0">
                <a:solidFill>
                  <a:srgbClr val="000000"/>
                </a:solidFill>
              </a:rPr>
              <a:t/>
            </a:r>
            <a:br>
              <a:rPr lang="es" dirty="0">
                <a:solidFill>
                  <a:srgbClr val="000000"/>
                </a:solidFill>
              </a:rPr>
            </a:br>
            <a:r>
              <a:rPr lang="es" dirty="0">
                <a:solidFill>
                  <a:srgbClr val="000000"/>
                </a:solidFill>
              </a:rPr>
              <a:t/>
            </a:r>
            <a:br>
              <a:rPr lang="es" dirty="0">
                <a:solidFill>
                  <a:srgbClr val="000000"/>
                </a:solidFill>
              </a:rPr>
            </a:br>
            <a:endParaRPr dirty="0">
              <a:solidFill>
                <a:srgbClr val="000000"/>
              </a:solidFill>
            </a:endParaRPr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04000"/>
            <a:ext cx="2743200" cy="250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>
            <a:spLocks noGrp="1"/>
          </p:cNvSpPr>
          <p:nvPr>
            <p:ph type="title"/>
          </p:nvPr>
        </p:nvSpPr>
        <p:spPr>
          <a:xfrm>
            <a:off x="2717788" y="581700"/>
            <a:ext cx="3552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PROGRAMAS</a:t>
            </a:r>
            <a:br>
              <a:rPr lang="es"/>
            </a:br>
            <a:r>
              <a:rPr lang="es"/>
              <a:t>FUNMIHA </a:t>
            </a:r>
            <a:endParaRPr/>
          </a:p>
        </p:txBody>
      </p:sp>
      <p:sp>
        <p:nvSpPr>
          <p:cNvPr id="105" name="Google Shape;105;p20"/>
          <p:cNvSpPr/>
          <p:nvPr/>
        </p:nvSpPr>
        <p:spPr>
          <a:xfrm>
            <a:off x="359150" y="1026125"/>
            <a:ext cx="2501200" cy="2565350"/>
          </a:xfrm>
          <a:prstGeom prst="flowChartProcess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0"/>
          <p:cNvSpPr/>
          <p:nvPr/>
        </p:nvSpPr>
        <p:spPr>
          <a:xfrm>
            <a:off x="3346250" y="2358575"/>
            <a:ext cx="2501200" cy="2565350"/>
          </a:xfrm>
          <a:prstGeom prst="flowChartProcess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0"/>
          <p:cNvSpPr/>
          <p:nvPr/>
        </p:nvSpPr>
        <p:spPr>
          <a:xfrm>
            <a:off x="6333350" y="1026125"/>
            <a:ext cx="2388800" cy="2629475"/>
          </a:xfrm>
          <a:prstGeom prst="flowChartProcess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20"/>
          <p:cNvSpPr txBox="1"/>
          <p:nvPr/>
        </p:nvSpPr>
        <p:spPr>
          <a:xfrm>
            <a:off x="538725" y="1154400"/>
            <a:ext cx="1847100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b="1"/>
              <a:t>Programa Educando con Amor</a:t>
            </a:r>
            <a:endParaRPr b="1"/>
          </a:p>
        </p:txBody>
      </p:sp>
      <p:pic>
        <p:nvPicPr>
          <p:cNvPr id="109" name="Google Shape;10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1025" y="2047875"/>
            <a:ext cx="1677449" cy="126114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0"/>
          <p:cNvSpPr txBox="1"/>
          <p:nvPr/>
        </p:nvSpPr>
        <p:spPr>
          <a:xfrm>
            <a:off x="3572219" y="2568138"/>
            <a:ext cx="1986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b="1" dirty="0"/>
              <a:t>Programa Adulto Mayor</a:t>
            </a:r>
            <a:endParaRPr b="1" dirty="0"/>
          </a:p>
        </p:txBody>
      </p:sp>
      <p:sp>
        <p:nvSpPr>
          <p:cNvPr id="111" name="Google Shape;111;p20"/>
          <p:cNvSpPr txBox="1"/>
          <p:nvPr/>
        </p:nvSpPr>
        <p:spPr>
          <a:xfrm>
            <a:off x="6477475" y="1141575"/>
            <a:ext cx="1986600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b="1"/>
              <a:t>Mi Decisión Nuestro Porvenir</a:t>
            </a:r>
            <a:endParaRPr b="1"/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65175" y="3327853"/>
            <a:ext cx="1463350" cy="135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72082" y="2090600"/>
            <a:ext cx="1500894" cy="117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title"/>
          </p:nvPr>
        </p:nvSpPr>
        <p:spPr>
          <a:xfrm>
            <a:off x="311700" y="60225"/>
            <a:ext cx="8520600" cy="91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PROGRAMA EDUCANDO CON AMOR - NIÑOS</a:t>
            </a:r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1"/>
          </p:nvPr>
        </p:nvSpPr>
        <p:spPr>
          <a:xfrm>
            <a:off x="0" y="893852"/>
            <a:ext cx="4859079" cy="39803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 b="1" dirty="0">
                <a:solidFill>
                  <a:srgbClr val="000000"/>
                </a:solidFill>
              </a:rPr>
              <a:t>Objetivo:  </a:t>
            </a:r>
            <a:r>
              <a:rPr lang="es" sz="1900" dirty="0">
                <a:solidFill>
                  <a:srgbClr val="000000"/>
                </a:solidFill>
              </a:rPr>
              <a:t> buscamos el fortalecimiento de las capacidades de los niños en condición de vulnerabilidad a través de estrategias psicológicas, lúdicas, artísticas y pastorales donde el ser y el hacer se conjugan</a:t>
            </a:r>
            <a:r>
              <a:rPr lang="es" sz="1900" dirty="0" smtClean="0">
                <a:solidFill>
                  <a:srgbClr val="000000"/>
                </a:solidFill>
              </a:rPr>
              <a:t>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 dirty="0" smtClean="0">
                <a:solidFill>
                  <a:srgbClr val="000000"/>
                </a:solidFill>
              </a:rPr>
              <a:t> </a:t>
            </a:r>
            <a:r>
              <a:rPr lang="es" sz="1900" dirty="0">
                <a:solidFill>
                  <a:srgbClr val="000000"/>
                </a:solidFill>
              </a:rPr>
              <a:t/>
            </a:r>
            <a:br>
              <a:rPr lang="es" sz="1900" dirty="0">
                <a:solidFill>
                  <a:srgbClr val="000000"/>
                </a:solidFill>
              </a:rPr>
            </a:br>
            <a:r>
              <a:rPr lang="es" sz="1900" b="1" dirty="0">
                <a:solidFill>
                  <a:srgbClr val="000000"/>
                </a:solidFill>
              </a:rPr>
              <a:t>Población:</a:t>
            </a:r>
            <a:r>
              <a:rPr lang="es" sz="1900" dirty="0">
                <a:solidFill>
                  <a:srgbClr val="000000"/>
                </a:solidFill>
              </a:rPr>
              <a:t> Niños entre los 5 y 8 años</a:t>
            </a:r>
            <a:r>
              <a:rPr lang="es" sz="1900" dirty="0" smtClean="0">
                <a:solidFill>
                  <a:srgbClr val="000000"/>
                </a:solidFill>
              </a:rPr>
              <a:t>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 dirty="0">
                <a:solidFill>
                  <a:srgbClr val="000000"/>
                </a:solidFill>
              </a:rPr>
              <a:t/>
            </a:r>
            <a:br>
              <a:rPr lang="es" sz="1900" dirty="0">
                <a:solidFill>
                  <a:srgbClr val="000000"/>
                </a:solidFill>
              </a:rPr>
            </a:br>
            <a:r>
              <a:rPr lang="es" sz="1900" b="1" dirty="0">
                <a:solidFill>
                  <a:srgbClr val="000000"/>
                </a:solidFill>
              </a:rPr>
              <a:t>Temáticas a trabajar: </a:t>
            </a:r>
            <a:r>
              <a:rPr lang="es" sz="1900" dirty="0">
                <a:solidFill>
                  <a:srgbClr val="000000"/>
                </a:solidFill>
              </a:rPr>
              <a:t>Aceptación grupal, trabajo en equipo, resolución de conflictos trabajando el control e inteligencia emocional y prevención del bullying. </a:t>
            </a:r>
            <a:br>
              <a:rPr lang="es" sz="1900" dirty="0">
                <a:solidFill>
                  <a:srgbClr val="000000"/>
                </a:solidFill>
              </a:rPr>
            </a:br>
            <a:endParaRPr dirty="0">
              <a:solidFill>
                <a:srgbClr val="000000"/>
              </a:solidFill>
            </a:endParaRPr>
          </a:p>
        </p:txBody>
      </p:sp>
      <p:pic>
        <p:nvPicPr>
          <p:cNvPr id="120" name="Google Shape;12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6037" y="584791"/>
            <a:ext cx="4008475" cy="4470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99860" cy="257945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79456"/>
            <a:ext cx="4199860" cy="2564044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860" y="7706"/>
            <a:ext cx="494414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1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3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913" y="0"/>
            <a:ext cx="3705087" cy="25794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913" y="2579456"/>
            <a:ext cx="3705087" cy="256404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543891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18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7625" cy="51435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625" y="0"/>
            <a:ext cx="528637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12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15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FANTES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1241" y="273933"/>
            <a:ext cx="8393986" cy="4616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35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FANTE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7696" y="135233"/>
            <a:ext cx="8832739" cy="485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94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224025" y="138175"/>
            <a:ext cx="8520600" cy="10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/>
              <a:t>PROGRAMA EDUCANDO CON AMOR - PRE ADOLESCENTES</a:t>
            </a:r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body" idx="1"/>
          </p:nvPr>
        </p:nvSpPr>
        <p:spPr>
          <a:xfrm>
            <a:off x="89775" y="1168074"/>
            <a:ext cx="5207700" cy="37840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b="1" dirty="0">
                <a:solidFill>
                  <a:srgbClr val="000000"/>
                </a:solidFill>
              </a:rPr>
              <a:t>Objetivo:  </a:t>
            </a:r>
            <a:r>
              <a:rPr lang="es" dirty="0">
                <a:solidFill>
                  <a:srgbClr val="000000"/>
                </a:solidFill>
              </a:rPr>
              <a:t> Co-construir de forma colaborativa la estructura e identidad del programa de atención psicosocial de los y las preadolescentes de la Fundación Mi Hogar Asuncionista (FUNMIHA), a través de una metodología artística (artes plásticas, danza y teatro</a:t>
            </a:r>
            <a:r>
              <a:rPr lang="es" dirty="0" smtClean="0">
                <a:solidFill>
                  <a:srgbClr val="000000"/>
                </a:solidFill>
              </a:rPr>
              <a:t>).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rgbClr val="000000"/>
                </a:solidFill>
              </a:rPr>
              <a:t/>
            </a:r>
            <a:br>
              <a:rPr lang="es" dirty="0">
                <a:solidFill>
                  <a:srgbClr val="000000"/>
                </a:solidFill>
              </a:rPr>
            </a:br>
            <a:r>
              <a:rPr lang="es" b="1" dirty="0">
                <a:solidFill>
                  <a:srgbClr val="000000"/>
                </a:solidFill>
              </a:rPr>
              <a:t>Población:</a:t>
            </a:r>
            <a:r>
              <a:rPr lang="es" dirty="0">
                <a:solidFill>
                  <a:srgbClr val="000000"/>
                </a:solidFill>
              </a:rPr>
              <a:t> Preadolescentes entre los 9 y 14 años</a:t>
            </a:r>
            <a:r>
              <a:rPr lang="es" dirty="0" smtClean="0">
                <a:solidFill>
                  <a:srgbClr val="000000"/>
                </a:solidFill>
              </a:rPr>
              <a:t>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rgbClr val="000000"/>
                </a:solidFill>
              </a:rPr>
              <a:t/>
            </a:r>
            <a:br>
              <a:rPr lang="es" dirty="0">
                <a:solidFill>
                  <a:srgbClr val="000000"/>
                </a:solidFill>
              </a:rPr>
            </a:br>
            <a:r>
              <a:rPr lang="es" b="1" dirty="0">
                <a:solidFill>
                  <a:srgbClr val="000000"/>
                </a:solidFill>
              </a:rPr>
              <a:t>Temáticas a trabajar: </a:t>
            </a:r>
            <a:r>
              <a:rPr lang="es" dirty="0">
                <a:solidFill>
                  <a:srgbClr val="000000"/>
                </a:solidFill>
              </a:rPr>
              <a:t>Co-construcción de la identidad colectiva e individual. Componentes de la identidad, requeridos por los y las beneficiarias.</a:t>
            </a:r>
            <a:br>
              <a:rPr lang="es" dirty="0">
                <a:solidFill>
                  <a:srgbClr val="000000"/>
                </a:solidFill>
              </a:rPr>
            </a:br>
            <a:endParaRPr dirty="0"/>
          </a:p>
        </p:txBody>
      </p:sp>
      <p:pic>
        <p:nvPicPr>
          <p:cNvPr id="127" name="Google Shape;12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7475" y="1493150"/>
            <a:ext cx="3722325" cy="276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000500" cy="51435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57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153" y="0"/>
            <a:ext cx="3476848" cy="51435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66715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52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1" y="0"/>
            <a:ext cx="4000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81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302" y="0"/>
            <a:ext cx="414669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7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255727" cy="51435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727" y="0"/>
            <a:ext cx="288827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07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18028" cy="51435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767" y="0"/>
            <a:ext cx="366823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54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86375" cy="51435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375" y="0"/>
            <a:ext cx="38576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05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E ADOLESCENTE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rot="5400000">
            <a:off x="-112846" y="1185882"/>
            <a:ext cx="4985707" cy="2790766"/>
          </a:xfrm>
          <a:prstGeom prst="rect">
            <a:avLst/>
          </a:prstGeom>
        </p:spPr>
      </p:pic>
      <p:pic>
        <p:nvPicPr>
          <p:cNvPr id="4" name="WhatsApp Video 2019-09-11 at 2.38.44 PM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 rot="5400000">
            <a:off x="4338769" y="1051105"/>
            <a:ext cx="4985706" cy="306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01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>
            <a:spLocks noGrp="1"/>
          </p:cNvSpPr>
          <p:nvPr>
            <p:ph type="title"/>
          </p:nvPr>
        </p:nvSpPr>
        <p:spPr>
          <a:xfrm>
            <a:off x="311700" y="1235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PROGRAMA ADULTO MAYOR</a:t>
            </a:r>
            <a:endParaRPr/>
          </a:p>
        </p:txBody>
      </p:sp>
      <p:sp>
        <p:nvSpPr>
          <p:cNvPr id="133" name="Google Shape;133;p23"/>
          <p:cNvSpPr txBox="1">
            <a:spLocks noGrp="1"/>
          </p:cNvSpPr>
          <p:nvPr>
            <p:ph type="body" idx="1"/>
          </p:nvPr>
        </p:nvSpPr>
        <p:spPr>
          <a:xfrm>
            <a:off x="125880" y="696249"/>
            <a:ext cx="4084613" cy="42250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 b="1" dirty="0">
                <a:solidFill>
                  <a:srgbClr val="000000"/>
                </a:solidFill>
              </a:rPr>
              <a:t>Objetivo:</a:t>
            </a:r>
            <a:r>
              <a:rPr lang="es" sz="1900" dirty="0">
                <a:solidFill>
                  <a:srgbClr val="000000"/>
                </a:solidFill>
              </a:rPr>
              <a:t> Brindar un espacio al adulto mayor para fortalecer procesos psicológicos, educativos y físicos acorde a su edad.</a:t>
            </a:r>
            <a:br>
              <a:rPr lang="es" sz="1900" dirty="0">
                <a:solidFill>
                  <a:srgbClr val="000000"/>
                </a:solidFill>
              </a:rPr>
            </a:br>
            <a:r>
              <a:rPr lang="es" sz="1900" b="1" dirty="0">
                <a:solidFill>
                  <a:srgbClr val="000000"/>
                </a:solidFill>
              </a:rPr>
              <a:t>Población:</a:t>
            </a:r>
            <a:r>
              <a:rPr lang="es" sz="1900" dirty="0">
                <a:solidFill>
                  <a:srgbClr val="000000"/>
                </a:solidFill>
              </a:rPr>
              <a:t> Personas mayores de 60 años.</a:t>
            </a:r>
            <a:br>
              <a:rPr lang="es" sz="1900" dirty="0">
                <a:solidFill>
                  <a:srgbClr val="000000"/>
                </a:solidFill>
              </a:rPr>
            </a:br>
            <a:r>
              <a:rPr lang="es" sz="1900" b="1" dirty="0">
                <a:solidFill>
                  <a:srgbClr val="000000"/>
                </a:solidFill>
              </a:rPr>
              <a:t>Temáticas a trabajar:</a:t>
            </a:r>
            <a:r>
              <a:rPr lang="es" sz="1900" dirty="0">
                <a:solidFill>
                  <a:srgbClr val="000000"/>
                </a:solidFill>
              </a:rPr>
              <a:t> Estimulación cognitiva, centro de escucha y actividades lúdicas.</a:t>
            </a:r>
            <a:br>
              <a:rPr lang="es" sz="1900" dirty="0">
                <a:solidFill>
                  <a:srgbClr val="000000"/>
                </a:solidFill>
              </a:rPr>
            </a:br>
            <a:r>
              <a:rPr lang="es" sz="1900" dirty="0">
                <a:solidFill>
                  <a:srgbClr val="000000"/>
                </a:solidFill>
              </a:rPr>
              <a:t/>
            </a:r>
            <a:br>
              <a:rPr lang="es" sz="1900" dirty="0">
                <a:solidFill>
                  <a:srgbClr val="000000"/>
                </a:solidFill>
              </a:rPr>
            </a:br>
            <a:r>
              <a:rPr lang="es" sz="1900" b="1" dirty="0">
                <a:solidFill>
                  <a:srgbClr val="000000"/>
                </a:solidFill>
              </a:rPr>
              <a:t>Coordinador: </a:t>
            </a:r>
            <a:r>
              <a:rPr lang="es" sz="1900" dirty="0">
                <a:solidFill>
                  <a:srgbClr val="000000"/>
                </a:solidFill>
              </a:rPr>
              <a:t>Luis</a:t>
            </a:r>
            <a:r>
              <a:rPr lang="es" sz="1900" b="1" dirty="0">
                <a:solidFill>
                  <a:srgbClr val="000000"/>
                </a:solidFill>
              </a:rPr>
              <a:t> </a:t>
            </a:r>
            <a:r>
              <a:rPr lang="es" sz="1900" dirty="0">
                <a:solidFill>
                  <a:srgbClr val="000000"/>
                </a:solidFill>
              </a:rPr>
              <a:t>Fernando Castro Patiño</a:t>
            </a:r>
            <a:endParaRPr sz="1900" dirty="0">
              <a:solidFill>
                <a:srgbClr val="000000"/>
              </a:solidFill>
            </a:endParaRPr>
          </a:p>
          <a:p>
            <a:pPr marL="0" lvl="0" indent="0" algn="just" rtl="0">
              <a:spcBef>
                <a:spcPts val="1600"/>
              </a:spcBef>
              <a:spcAft>
                <a:spcPts val="0"/>
              </a:spcAft>
              <a:buNone/>
            </a:pPr>
            <a:endParaRPr sz="195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95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950"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950" dirty="0"/>
          </a:p>
        </p:txBody>
      </p:sp>
      <p:pic>
        <p:nvPicPr>
          <p:cNvPr id="134" name="Google Shape;13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0493" y="1157215"/>
            <a:ext cx="4731747" cy="3382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33062" cy="234979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965" y="0"/>
            <a:ext cx="6005035" cy="51435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349796"/>
            <a:ext cx="3133062" cy="2793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30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01609" cy="51435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</p:spPr>
      </p:pic>
      <p:pic>
        <p:nvPicPr>
          <p:cNvPr id="7" name="Picture 2" descr="https://1.bp.blogspot.com/-7VsjZgdedMI/XWk9hR0mwOI/AAAAAAAAAKU/YUZqCJl1_ncI0bt7Rbf3V7l9y0mGqJTeQCLcBGAs/s320/WhatsApp%2BImage%2B2019-08-30%2Bat%2B10.01.43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26" y="2493997"/>
            <a:ext cx="3894174" cy="2649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95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33776" cy="51435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776" y="0"/>
            <a:ext cx="471022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06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83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WhatsApp Video 2019-09-12 at 12.40.11 P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9291" y="136261"/>
            <a:ext cx="8830871" cy="485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352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WhatsApp Video 2019-09-12 at 12.40.11 PM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6031" y="228585"/>
            <a:ext cx="8698736" cy="478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66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>
            <a:spLocks noGrp="1"/>
          </p:cNvSpPr>
          <p:nvPr>
            <p:ph type="title"/>
          </p:nvPr>
        </p:nvSpPr>
        <p:spPr>
          <a:xfrm>
            <a:off x="311700" y="1371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PROGRAMA MI DECISIÓN NUESTRO PORVENIR</a:t>
            </a:r>
            <a:endParaRPr dirty="0"/>
          </a:p>
        </p:txBody>
      </p:sp>
      <p:sp>
        <p:nvSpPr>
          <p:cNvPr id="140" name="Google Shape;140;p24"/>
          <p:cNvSpPr txBox="1">
            <a:spLocks noGrp="1"/>
          </p:cNvSpPr>
          <p:nvPr>
            <p:ph type="body" idx="1"/>
          </p:nvPr>
        </p:nvSpPr>
        <p:spPr>
          <a:xfrm>
            <a:off x="76950" y="1166825"/>
            <a:ext cx="4335562" cy="38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900" b="1" dirty="0">
                <a:solidFill>
                  <a:srgbClr val="000000"/>
                </a:solidFill>
              </a:rPr>
              <a:t>Objetivo: </a:t>
            </a:r>
            <a:r>
              <a:rPr lang="es" sz="1900" dirty="0">
                <a:solidFill>
                  <a:srgbClr val="000000"/>
                </a:solidFill>
              </a:rPr>
              <a:t>Brindar herramientas de empoderamiento para enfrentar su vida, la de sus hijos y su entorno, en busca de tomar decisiones asertivas para construir un porvenir exitoso.</a:t>
            </a:r>
            <a:br>
              <a:rPr lang="es" sz="1900" dirty="0">
                <a:solidFill>
                  <a:srgbClr val="000000"/>
                </a:solidFill>
              </a:rPr>
            </a:br>
            <a:r>
              <a:rPr lang="es" sz="1900" b="1" dirty="0">
                <a:solidFill>
                  <a:srgbClr val="000000"/>
                </a:solidFill>
              </a:rPr>
              <a:t>Población:</a:t>
            </a:r>
            <a:r>
              <a:rPr lang="es" sz="1900" dirty="0">
                <a:solidFill>
                  <a:srgbClr val="000000"/>
                </a:solidFill>
              </a:rPr>
              <a:t> Madres con hijos en primera infancia.</a:t>
            </a:r>
            <a:br>
              <a:rPr lang="es" sz="1900" dirty="0">
                <a:solidFill>
                  <a:srgbClr val="000000"/>
                </a:solidFill>
              </a:rPr>
            </a:br>
            <a:r>
              <a:rPr lang="es" sz="1900" b="1" dirty="0">
                <a:solidFill>
                  <a:srgbClr val="000000"/>
                </a:solidFill>
              </a:rPr>
              <a:t>Temáticas a trabajar: </a:t>
            </a:r>
            <a:r>
              <a:rPr lang="es" sz="1900" dirty="0">
                <a:solidFill>
                  <a:srgbClr val="000000"/>
                </a:solidFill>
              </a:rPr>
              <a:t>Relaciones interpersonales, comunicación asertiva, autoestima-autoconcepto, proyección de vida, crianza positiva y toma de decisiones</a:t>
            </a:r>
            <a:r>
              <a:rPr lang="es" sz="1900" dirty="0" smtClean="0">
                <a:solidFill>
                  <a:srgbClr val="000000"/>
                </a:solidFill>
              </a:rPr>
              <a:t>.</a:t>
            </a:r>
            <a:r>
              <a:rPr lang="es" sz="1900" dirty="0">
                <a:solidFill>
                  <a:srgbClr val="000000"/>
                </a:solidFill>
              </a:rPr>
              <a:t/>
            </a:r>
            <a:br>
              <a:rPr lang="es" sz="1900" dirty="0">
                <a:solidFill>
                  <a:srgbClr val="000000"/>
                </a:solidFill>
              </a:rPr>
            </a:br>
            <a:r>
              <a:rPr lang="es" sz="1900" b="1" dirty="0">
                <a:solidFill>
                  <a:srgbClr val="000000"/>
                </a:solidFill>
              </a:rPr>
              <a:t>Coordinador: </a:t>
            </a:r>
            <a:r>
              <a:rPr lang="es" sz="1900" dirty="0">
                <a:solidFill>
                  <a:srgbClr val="000000"/>
                </a:solidFill>
              </a:rPr>
              <a:t>Victoria Prada Gil</a:t>
            </a:r>
            <a:endParaRPr sz="1900" dirty="0"/>
          </a:p>
        </p:txBody>
      </p:sp>
      <p:pic>
        <p:nvPicPr>
          <p:cNvPr id="141" name="Google Shape;14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2512" y="1693124"/>
            <a:ext cx="4643138" cy="29958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7625" cy="514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513" y="0"/>
            <a:ext cx="3857625" cy="51435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153" y="0"/>
            <a:ext cx="347684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76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35" y="0"/>
            <a:ext cx="4253023" cy="51435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958" y="0"/>
            <a:ext cx="417859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90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96" y="0"/>
            <a:ext cx="3857625" cy="51435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421" y="0"/>
            <a:ext cx="38576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43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67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12" y="0"/>
            <a:ext cx="3857625" cy="51435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537" y="0"/>
            <a:ext cx="384557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01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3048000" cy="253054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30549"/>
            <a:ext cx="3048000" cy="261295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98549"/>
            <a:ext cx="3048000" cy="4064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498549"/>
            <a:ext cx="3048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5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1340" cy="51435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340" y="0"/>
            <a:ext cx="374266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19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209414" cy="51435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74428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8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I DECISIÓN NUESTRO PORVENIR 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rot="5400000">
            <a:off x="2089212" y="965477"/>
            <a:ext cx="5133333" cy="322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61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I DECISIÓN NUESTRO PORVENIR 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rot="5400000">
            <a:off x="-397910" y="985249"/>
            <a:ext cx="4986766" cy="3185898"/>
          </a:xfrm>
          <a:prstGeom prst="rect">
            <a:avLst/>
          </a:prstGeom>
        </p:spPr>
      </p:pic>
      <p:pic>
        <p:nvPicPr>
          <p:cNvPr id="5" name="MI DECISIÓN NUESTRO PORVENIR 2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 rot="5400000">
            <a:off x="4067012" y="1063107"/>
            <a:ext cx="4923859" cy="309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559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4862" y="1795360"/>
            <a:ext cx="8520600" cy="572700"/>
          </a:xfrm>
        </p:spPr>
        <p:txBody>
          <a:bodyPr/>
          <a:lstStyle/>
          <a:p>
            <a:pPr algn="ctr"/>
            <a:r>
              <a:rPr lang="en-US" sz="6600" dirty="0" smtClean="0">
                <a:solidFill>
                  <a:schemeClr val="accent5"/>
                </a:solidFill>
              </a:rPr>
              <a:t>MIL GRACIAS.</a:t>
            </a:r>
            <a:endParaRPr lang="es-CO" sz="66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94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273</Words>
  <Application>Microsoft Office PowerPoint</Application>
  <PresentationFormat>Presentación en pantalla (16:9)</PresentationFormat>
  <Paragraphs>28</Paragraphs>
  <Slides>40</Slides>
  <Notes>8</Notes>
  <HiddenSlides>0</HiddenSlides>
  <MMClips>9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44" baseType="lpstr">
      <vt:lpstr>Alfa Slab One</vt:lpstr>
      <vt:lpstr>Proxima Nova</vt:lpstr>
      <vt:lpstr>Arial</vt:lpstr>
      <vt:lpstr>Gameday</vt:lpstr>
      <vt:lpstr>BIENVENIDO, CHRISTOPHE PELISSIE.</vt:lpstr>
      <vt:lpstr>FUNMIHA TE AGRADECE            TU APOYO!</vt:lpstr>
      <vt:lpstr> VALORES  FUNMIHA</vt:lpstr>
      <vt:lpstr>PROGRAMAS FUNMIHA </vt:lpstr>
      <vt:lpstr>PROGRAMA EDUCANDO CON AMOR - NIÑOS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PROGRAMA EDUCANDO CON AMOR - PRE ADOLESCENTES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PROGRAMA ADULTO MAYOR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PROGRAMA MI DECISIÓN NUESTRO PORVENIR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MIL GRACIAS.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BIENVENIDOS VOLUNTARIOS</dc:title>
  <cp:lastModifiedBy>User</cp:lastModifiedBy>
  <cp:revision>42</cp:revision>
  <dcterms:modified xsi:type="dcterms:W3CDTF">2019-09-13T16:04:46Z</dcterms:modified>
</cp:coreProperties>
</file>