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0085388" cy="683895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erriweather" panose="020B0604020202020204" charset="0"/>
      <p:regular r:id="rId37"/>
      <p:bold r:id="rId38"/>
      <p:italic r:id="rId39"/>
      <p:boldItalic r:id="rId40"/>
    </p:embeddedFont>
    <p:embeddedFont>
      <p:font typeface="Trebuchet MS" panose="020B060302020202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1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5A3AD7-9B55-4202-8A2F-E6DACD389D45}">
  <a:tblStyle styleId="{025A3AD7-9B55-4202-8A2F-E6DACD389D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104" y="60"/>
      </p:cViewPr>
      <p:guideLst>
        <p:guide orient="horz" pos="2154"/>
        <p:guide pos="31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Trebuchet MS"/>
                <a:buNone/>
              </a:pPr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89" name="Google Shape;89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rebuchet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Trebuchet MS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5b5e238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5b5e238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55b5e23891_0_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rebuchet MS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Trebuchet MS"/>
                <a:buNone/>
              </a:pPr>
              <a:t>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5b5e2389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5b5e2389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55b5e23891_0_1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rebuchet MS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Trebuchet MS"/>
                <a:buNone/>
              </a:pPr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5b5e2389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5b5e2389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55b5e23891_0_4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5b5e2389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5b5e2389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55b5e23891_0_4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5b5e2389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5b5e2389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55b5e23891_0_54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5b5e2389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5b5e23891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55b5e23891_0_6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5b5e2389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55b5e2389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5b5e2389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5b5e2389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55b5e23891_0_6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5b5e23891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5b5e23891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55b5e23891_0_18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5b5e2389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5b5e2389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55b5e23891_0_75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5b5e2389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5b5e2389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55b5e23891_0_8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5b5e23891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5b5e23891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55b5e23891_0_8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5b5e23891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5b5e23891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55b5e23891_0_9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5b5e2389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55b5e23891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55b5e23891_0_10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5b5e2389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5b5e23891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55b5e23891_0_11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5b5e2389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5b5e2389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55b5e23891_0_11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5b5e23891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5b5e23891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55b5e23891_0_124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5b5e2389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55b5e2389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55b5e23891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55b5e23891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55b5e23891_0_13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5b5e23891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5b5e23891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55b5e23891_0_13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5b5e23891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5b5e23891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55b5e23891_0_145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5b5e23891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5b5e23891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55b5e23891_0_15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55b5e2389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55b5e2389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5b5e23891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5b5e23891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55b5e23891_0_15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55b5e2389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55b5e2389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55b5e23891_0_16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5b5e23891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55b5e23891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g55b5e23891_0_20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55b5e23891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55b5e23891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55b5e23891_0_21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56404" y="2124508"/>
            <a:ext cx="8572580" cy="146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12808" y="3875405"/>
            <a:ext cx="7059772" cy="1747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80"/>
              </a:spcBef>
              <a:spcAft>
                <a:spcPts val="0"/>
              </a:spcAft>
              <a:buClr>
                <a:srgbClr val="8D8C9A"/>
              </a:buClr>
              <a:buSzPts val="3400"/>
              <a:buFont typeface="Arial"/>
              <a:buNone/>
              <a:defRPr sz="34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3481" marR="0" lvl="1" indent="-881" algn="ctr" rtl="0">
              <a:spcBef>
                <a:spcPts val="600"/>
              </a:spcBef>
              <a:spcAft>
                <a:spcPts val="0"/>
              </a:spcAft>
              <a:buClr>
                <a:srgbClr val="8D8C9A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66961" marR="0" lvl="2" indent="-1761" algn="ctr" rtl="0">
              <a:spcBef>
                <a:spcPts val="500"/>
              </a:spcBef>
              <a:spcAft>
                <a:spcPts val="0"/>
              </a:spcAft>
              <a:buClr>
                <a:srgbClr val="8D8C9A"/>
              </a:buClr>
              <a:buSzPts val="2500"/>
              <a:buFont typeface="Arial"/>
              <a:buNone/>
              <a:defRPr sz="2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50441" marR="0" lvl="3" indent="-2641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933922" marR="0" lvl="4" indent="-3522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417403" marR="0" lvl="5" indent="-4403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00883" marR="0" lvl="6" indent="-5283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384364" marR="0" lvl="7" indent="-6163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67845" marR="0" lvl="8" indent="-7044" algn="ctr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5528877" y="2056904"/>
            <a:ext cx="5835271" cy="226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906408" y="-128263"/>
            <a:ext cx="5835271" cy="663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2786062" y="-685801"/>
            <a:ext cx="4513262" cy="907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976807" y="4787265"/>
            <a:ext cx="6051233" cy="56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1976807" y="611073"/>
            <a:ext cx="6051233" cy="4103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3481" marR="0" lvl="1" indent="-881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66961" marR="0" lvl="2" indent="-1761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50441" marR="0" lvl="3" indent="-2641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933922" marR="0" lvl="4" indent="-3522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417403" marR="0" lvl="5" indent="-4403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00883" marR="0" lvl="6" indent="-5283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384364" marR="0" lvl="7" indent="-6163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67845" marR="0" lvl="8" indent="-7044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1976807" y="5352429"/>
            <a:ext cx="6051233" cy="802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504270" y="272292"/>
            <a:ext cx="3318023" cy="1158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943107" y="272293"/>
            <a:ext cx="5638012" cy="5836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504270" y="1431114"/>
            <a:ext cx="3318023" cy="467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504270" y="1530849"/>
            <a:ext cx="4456131" cy="63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504270" y="2168834"/>
            <a:ext cx="4456131" cy="394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5123239" y="1530849"/>
            <a:ext cx="4457881" cy="63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5123239" y="2168834"/>
            <a:ext cx="4457881" cy="394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504270" y="1595756"/>
            <a:ext cx="4454379" cy="451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5126740" y="1595756"/>
            <a:ext cx="4454379" cy="451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96676" y="4394659"/>
            <a:ext cx="8572580" cy="135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96676" y="2898640"/>
            <a:ext cx="8572580" cy="1496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40"/>
              </a:spcBef>
              <a:spcAft>
                <a:spcPts val="0"/>
              </a:spcAft>
              <a:buClr>
                <a:srgbClr val="8D8C9A"/>
              </a:buClr>
              <a:buSzPts val="3400"/>
              <a:buFont typeface="Arial"/>
              <a:buNone/>
              <a:defRPr sz="22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80"/>
              </a:spcBef>
              <a:spcAft>
                <a:spcPts val="0"/>
              </a:spcAft>
              <a:buClr>
                <a:srgbClr val="8D8C9A"/>
              </a:buClr>
              <a:buSzPts val="3000"/>
              <a:buFont typeface="Arial"/>
              <a:buNone/>
              <a:defRPr sz="19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40"/>
              </a:spcBef>
              <a:spcAft>
                <a:spcPts val="0"/>
              </a:spcAft>
              <a:buClr>
                <a:srgbClr val="8D8C9A"/>
              </a:buClr>
              <a:buSzPts val="2500"/>
              <a:buFont typeface="Arial"/>
              <a:buNone/>
              <a:defRPr sz="17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00"/>
              </a:spcBef>
              <a:spcAft>
                <a:spcPts val="0"/>
              </a:spcAft>
              <a:buClr>
                <a:srgbClr val="8D8C9A"/>
              </a:buClr>
              <a:buSzPts val="2200"/>
              <a:buFont typeface="Arial"/>
              <a:buNone/>
              <a:defRPr sz="1500" b="0" i="0" u="none" strike="noStrike" cap="none">
                <a:solidFill>
                  <a:srgbClr val="8D8C9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504270" y="546052"/>
            <a:ext cx="7174378" cy="46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50" cy="49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 b="1" i="0" u="none" strike="noStrike" cap="none">
                <a:solidFill>
                  <a:srgbClr val="2E286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04825" y="1595437"/>
            <a:ext cx="9075737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504825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446462" y="6338887"/>
            <a:ext cx="31924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82600" marR="0" lvl="1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66787" marR="0" lvl="2" indent="-52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449387" marR="0" lvl="3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933575" marR="0" lvl="4" indent="-104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417762" marR="0" lvl="5" indent="-1317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386137" marR="0" lvl="6" indent="-1857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48387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6775450" marR="0" lvl="8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227887" y="6338887"/>
            <a:ext cx="2352675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8E9C"/>
              </a:buClr>
              <a:buFont typeface="Calibri"/>
              <a:buNone/>
              <a:defRPr sz="1300" b="0" i="0" u="none" strike="noStrike" cap="none">
                <a:solidFill>
                  <a:srgbClr val="8F8E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2" descr="12 int-PPT.a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7337"/>
            <a:ext cx="9992938" cy="709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2" descr="logo-horizontal-cmjn.ep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9599" y="5876925"/>
            <a:ext cx="1315601" cy="5662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504825" y="915987"/>
            <a:ext cx="9075737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83481" marR="0" lvl="5" indent="-88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66961" marR="0" lvl="6" indent="-176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450441" marR="0" lvl="7" indent="-26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33922" marR="0" lvl="8" indent="-352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504825" y="1595437"/>
            <a:ext cx="9075737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jboMvW8sHhAhWi1lkKHc7hAFgQFjAAegQICRAC&amp;url=https://www.unbound.org/OurImpact/WhoWeAre?sc_lang=es-ES&amp;usg=AOvVaw38uvdob3O9hRusCFW55qp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jg042488HhAhXHrFkKHRH-A80QFjAAegQIBhAD&amp;url=http://vetcristosacerdote.arquibogota.org.co/&amp;usg=AOvVaw1hDf0k5rip2xO6uaZptBa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jg042488HhAhXHrFkKHRH-A80QFjAAegQIBhAD&amp;url=http://vetcristosacerdote.arquibogota.org.co/&amp;usg=AOvVaw1hDf0k5rip2xO6uaZptBaq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santamariadelmonte.arquibogota.org.co/e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jhh5nU9MHhAhUOuVkKHcHkAxEQFjAAegQIBxAC&amp;url=http://www.pedagogica.edu.co/&amp;usg=AOvVaw3WnSCcLWcMI0ScjNkS7lt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iliaSQ_MHhAhXn1FkKHepMDj4QFjAAegQIBRAD&amp;url=https://www.javeriana.edu.co/&amp;usg=AOvVaw1DS6bzlhUGZKY7aEkAHhVQ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co/url?sa=t&amp;rct=j&amp;q=&amp;esrc=s&amp;source=web&amp;cd=1&amp;cad=rja&amp;uact=8&amp;ved=2ahUKEwjF1uOYgcLhAhUkpFkKHVdeCwMQFjAAegQIAhAB&amp;url=http://www.sena.edu.co/&amp;usg=AOvVaw3b5iy8Fgw4Yt2kefeINnpC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12 couv-PPT.a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87337"/>
            <a:ext cx="10005521" cy="7099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1804" y="5788947"/>
            <a:ext cx="2541051" cy="7947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484925" y="384575"/>
            <a:ext cx="4966200" cy="24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INFORME DE ACCIONES 2018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SECTOR EDUCACIÓN </a:t>
            </a: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140500" cy="7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Periodo entre </a:t>
            </a:r>
            <a:r>
              <a:rPr lang="en-US" u="sng"/>
              <a:t>enero y junio de 2018</a:t>
            </a:r>
            <a:r>
              <a:rPr lang="en-US"/>
              <a:t> por el proyecto Educación de Oasis by Fondacio</a:t>
            </a: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INFORME DE ACCIONES HACIA POBLACIÓN JÓVEN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785900" y="1297225"/>
            <a:ext cx="8577900" cy="44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Responsables (Equipo operativo)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Lina López (Coordinador territorial)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Armelle Renauld-Guiard (Coordinador VSI) -en licencia de maternidad-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Lorrene Lecoeuche (SCI)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Lorraine Deseyssel (SCI)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Estructura de dirección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Gustavo López (Director - fundador)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Sandra Ardila (Directora - fundadora)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Adrien Aristide (Director financiero VSI)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Estructura de administración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Comité ejecutivo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Comité de dirección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504270" y="546052"/>
            <a:ext cx="71745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Objetivo</a:t>
            </a:r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Síntesis del proyecto de Educación</a:t>
            </a: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785900" y="1297225"/>
            <a:ext cx="8577900" cy="47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Impactar el territorio de San Isidro (un barrio desfavorecido en la periférica de la ciudad de Bogotá -Distrito capital- con 18.000 hab aprox), a través de la estrategia alternativa de educación no formal para la promoción de la población juvenil entre 14 y 25 años de edad en: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Construcción de paz y cultura de la no violencia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■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Lúdica y la recreación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■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Formación artística y deportiva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Convivencia y liderazgo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Inserción socio-profesional hacia la educación (post-escuela) y el trabajo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■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Orientación escolar y vocacional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■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Acompañamiento a la inmersión profesional de aprendizaje teórico-práctico (Servicio Nacional de Aprendizaje SENA)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Cooperación educativa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E286A"/>
                </a:solidFill>
                <a:latin typeface="Calibri"/>
                <a:ea typeface="Calibri"/>
                <a:cs typeface="Calibri"/>
                <a:sym typeface="Calibri"/>
              </a:rPr>
              <a:t>IMPACTO DIRECTO:</a:t>
            </a:r>
            <a:endParaRPr sz="1800" b="1">
              <a:solidFill>
                <a:srgbClr val="2E28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E286A"/>
                </a:solidFill>
                <a:latin typeface="Calibri"/>
                <a:ea typeface="Calibri"/>
                <a:cs typeface="Calibri"/>
                <a:sym typeface="Calibri"/>
              </a:rPr>
              <a:t>IMPACTO INDIRECTO: 1000 jóvenes y adolescentes</a:t>
            </a:r>
            <a:endParaRPr sz="1800" b="1">
              <a:solidFill>
                <a:srgbClr val="2E28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/>
        </p:nvSpPr>
        <p:spPr>
          <a:xfrm>
            <a:off x="3978275" y="600075"/>
            <a:ext cx="195262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504888" y="2551887"/>
            <a:ext cx="90756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Construcción de paz y cultura de la no violencia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504276" y="546050"/>
            <a:ext cx="8943300" cy="4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lúdica y recreación libre para la ocupación del tiempo libre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Ludoteca</a:t>
            </a:r>
            <a:endParaRPr/>
          </a:p>
        </p:txBody>
      </p:sp>
      <p:graphicFrame>
        <p:nvGraphicFramePr>
          <p:cNvPr id="123" name="Google Shape;123;p18"/>
          <p:cNvGraphicFramePr/>
          <p:nvPr/>
        </p:nvGraphicFramePr>
        <p:xfrm>
          <a:off x="504263" y="106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40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Diaria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(enero-junio)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2.5h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4" name="Google Shape;1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961" y="2022325"/>
            <a:ext cx="5239928" cy="3929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lúdica y recreación libre para la ocupación del tiempo libre durante el receso escolar</a:t>
            </a:r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Vacaciones recreativas</a:t>
            </a:r>
            <a:endParaRPr/>
          </a:p>
        </p:txBody>
      </p:sp>
      <p:graphicFrame>
        <p:nvGraphicFramePr>
          <p:cNvPr id="132" name="Google Shape;132;p19"/>
          <p:cNvGraphicFramePr/>
          <p:nvPr/>
        </p:nvGraphicFramePr>
        <p:xfrm>
          <a:off x="504263" y="150315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Semanas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80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Diaria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 (junio-julio)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5h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4625" y="2607550"/>
            <a:ext cx="2759702" cy="3679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lúdica y recreación dirigida para celebrar juntos el día conmemorativo</a:t>
            </a:r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Celebración especial del día de la niñez y la juventud</a:t>
            </a:r>
            <a:endParaRPr/>
          </a:p>
        </p:txBody>
      </p:sp>
      <p:graphicFrame>
        <p:nvGraphicFramePr>
          <p:cNvPr id="141" name="Google Shape;141;p20"/>
          <p:cNvGraphicFramePr/>
          <p:nvPr/>
        </p:nvGraphicFramePr>
        <p:xfrm>
          <a:off x="504263" y="1503150"/>
          <a:ext cx="8180400" cy="100578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80  niños, adolescentes y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Diaria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4663" y="2716475"/>
            <a:ext cx="5079620" cy="3386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liderazgo de jóvenes para el servicio solidario hacia 20 beneficiarios en lúdica y recreación hacia niños y adolescentes del sector (Liceo Francés / Colegio Emilio)</a:t>
            </a:r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Servicio solidario en refuerzo escolar (apoyo educativo)</a:t>
            </a:r>
            <a:endParaRPr/>
          </a:p>
        </p:txBody>
      </p:sp>
      <p:graphicFrame>
        <p:nvGraphicFramePr>
          <p:cNvPr id="150" name="Google Shape;150;p21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40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1" name="Google Shape;1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1989" y="2590550"/>
            <a:ext cx="2744974" cy="3659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/>
        </p:nvSpPr>
        <p:spPr>
          <a:xfrm>
            <a:off x="3978275" y="600075"/>
            <a:ext cx="1953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504888" y="2551887"/>
            <a:ext cx="90756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Convivencia y liderazgo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 deportiva y convivencia </a:t>
            </a:r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Práctica deportiva -escuela- Hap kido</a:t>
            </a:r>
            <a:endParaRPr/>
          </a:p>
        </p:txBody>
      </p:sp>
      <p:graphicFrame>
        <p:nvGraphicFramePr>
          <p:cNvPr id="165" name="Google Shape;165;p23"/>
          <p:cNvGraphicFramePr/>
          <p:nvPr/>
        </p:nvGraphicFramePr>
        <p:xfrm>
          <a:off x="504263" y="1098400"/>
          <a:ext cx="8180400" cy="100578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20 adolescentes y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6" name="Google Shape;166;p23"/>
          <p:cNvPicPr preferRelativeResize="0"/>
          <p:nvPr/>
        </p:nvPicPr>
        <p:blipFill rotWithShape="1">
          <a:blip r:embed="rId3">
            <a:alphaModFix/>
          </a:blip>
          <a:srcRect r="7902" b="14763"/>
          <a:stretch/>
        </p:blipFill>
        <p:spPr>
          <a:xfrm>
            <a:off x="1862363" y="2408750"/>
            <a:ext cx="5464223" cy="379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 deportiva y convivencia </a:t>
            </a:r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Práctica deportiva -escuela- Rugby</a:t>
            </a:r>
            <a:endParaRPr/>
          </a:p>
        </p:txBody>
      </p:sp>
      <p:graphicFrame>
        <p:nvGraphicFramePr>
          <p:cNvPr id="174" name="Google Shape;174;p24"/>
          <p:cNvGraphicFramePr/>
          <p:nvPr/>
        </p:nvGraphicFramePr>
        <p:xfrm>
          <a:off x="504263" y="1098400"/>
          <a:ext cx="8180400" cy="100578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28 adolescentes y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5" name="Google Shape;17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4387" y="2148000"/>
            <a:ext cx="5300175" cy="397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 en lenguas extranjeras y convivencia </a:t>
            </a:r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Aprendizaje de idiomas -Francés / Inglés-</a:t>
            </a:r>
            <a:endParaRPr/>
          </a:p>
        </p:txBody>
      </p:sp>
      <p:graphicFrame>
        <p:nvGraphicFramePr>
          <p:cNvPr id="183" name="Google Shape;183;p25"/>
          <p:cNvGraphicFramePr/>
          <p:nvPr/>
        </p:nvGraphicFramePr>
        <p:xfrm>
          <a:off x="504263" y="1098400"/>
          <a:ext cx="8180400" cy="100578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35 adolescentes y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2h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698531" y="768642"/>
            <a:ext cx="3791877" cy="675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acción solidaria con la Misión Jóvenes by Fondacio </a:t>
            </a:r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solidarias líderes juveniles </a:t>
            </a:r>
            <a:endParaRPr/>
          </a:p>
        </p:txBody>
      </p:sp>
      <p:graphicFrame>
        <p:nvGraphicFramePr>
          <p:cNvPr id="192" name="Google Shape;192;p26"/>
          <p:cNvGraphicFramePr/>
          <p:nvPr/>
        </p:nvGraphicFramePr>
        <p:xfrm>
          <a:off x="504263" y="109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15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93" name="Google Shape;19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3951" y="2135900"/>
            <a:ext cx="2941052" cy="3921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 solidaria con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Unbound</a:t>
            </a:r>
            <a:r>
              <a:rPr lang="en-US"/>
              <a:t> -Aliado-</a:t>
            </a:r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de formación en liderazgo juvenil </a:t>
            </a:r>
            <a:endParaRPr/>
          </a:p>
        </p:txBody>
      </p:sp>
      <p:graphicFrame>
        <p:nvGraphicFramePr>
          <p:cNvPr id="201" name="Google Shape;201;p27"/>
          <p:cNvGraphicFramePr/>
          <p:nvPr/>
        </p:nvGraphicFramePr>
        <p:xfrm>
          <a:off x="504263" y="109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36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5h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2" name="Google Shape;202;p27"/>
          <p:cNvPicPr preferRelativeResize="0"/>
          <p:nvPr/>
        </p:nvPicPr>
        <p:blipFill rotWithShape="1">
          <a:blip r:embed="rId4">
            <a:alphaModFix/>
          </a:blip>
          <a:srcRect l="35541" r="18639"/>
          <a:stretch/>
        </p:blipFill>
        <p:spPr>
          <a:xfrm>
            <a:off x="571038" y="2370000"/>
            <a:ext cx="8943300" cy="2739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504275" y="698450"/>
            <a:ext cx="8943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  sobre liderazgo con la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Vicaria de Cristo Sacerdote</a:t>
            </a:r>
            <a:r>
              <a:rPr lang="en-US"/>
              <a:t> -Aliado-</a:t>
            </a:r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title"/>
          </p:nvPr>
        </p:nvSpPr>
        <p:spPr>
          <a:xfrm>
            <a:off x="504275" y="-6300"/>
            <a:ext cx="9076800" cy="7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de formación en liderazgo para la pastoral juvenil </a:t>
            </a:r>
            <a:endParaRPr/>
          </a:p>
        </p:txBody>
      </p:sp>
      <p:graphicFrame>
        <p:nvGraphicFramePr>
          <p:cNvPr id="210" name="Google Shape;210;p28"/>
          <p:cNvGraphicFramePr/>
          <p:nvPr/>
        </p:nvGraphicFramePr>
        <p:xfrm>
          <a:off x="504263" y="1449525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37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" name="Google Shape;21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5663" y="2386750"/>
            <a:ext cx="4977625" cy="373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acción solidaria con Jóvenes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Vicaria de Cristo Sacerdote</a:t>
            </a:r>
            <a:r>
              <a:rPr lang="en-US"/>
              <a:t> </a:t>
            </a:r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solidarias líderes juveniles </a:t>
            </a:r>
            <a:endParaRPr/>
          </a:p>
        </p:txBody>
      </p:sp>
      <p:graphicFrame>
        <p:nvGraphicFramePr>
          <p:cNvPr id="219" name="Google Shape;219;p29"/>
          <p:cNvGraphicFramePr/>
          <p:nvPr/>
        </p:nvGraphicFramePr>
        <p:xfrm>
          <a:off x="504263" y="109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42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0" name="Google Shape;22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4750" y="2218975"/>
            <a:ext cx="5578150" cy="410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acción solidaria con Jóvenes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Parroquia Santa Maria del Monte</a:t>
            </a: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solidarias líderes juveniles </a:t>
            </a:r>
            <a:endParaRPr/>
          </a:p>
        </p:txBody>
      </p:sp>
      <p:graphicFrame>
        <p:nvGraphicFramePr>
          <p:cNvPr id="228" name="Google Shape;228;p30"/>
          <p:cNvGraphicFramePr/>
          <p:nvPr/>
        </p:nvGraphicFramePr>
        <p:xfrm>
          <a:off x="504263" y="109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42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9" name="Google Shape;22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62" y="2837750"/>
            <a:ext cx="9230648" cy="223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acción solidaria con Jóvenes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Universidad Pedagógica Nacional</a:t>
            </a:r>
            <a:endParaRPr/>
          </a:p>
        </p:txBody>
      </p:sp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Jornadas solidarias líderes juveniles </a:t>
            </a:r>
            <a:endParaRPr/>
          </a:p>
        </p:txBody>
      </p:sp>
      <p:graphicFrame>
        <p:nvGraphicFramePr>
          <p:cNvPr id="237" name="Google Shape;237;p31"/>
          <p:cNvGraphicFramePr/>
          <p:nvPr/>
        </p:nvGraphicFramePr>
        <p:xfrm>
          <a:off x="504263" y="10984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(abril)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8" name="Google Shape;23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3274" y="2052325"/>
            <a:ext cx="6202399" cy="413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Espacio de formación-acción en liderazgo para jóvenes del servicio solidario (Liceo Francés / Colegio Emilio / Instituto público Monteverde)</a:t>
            </a:r>
            <a:endParaRPr/>
          </a:p>
        </p:txBody>
      </p:sp>
      <p:sp>
        <p:nvSpPr>
          <p:cNvPr id="245" name="Google Shape;245;p32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Servicio solidario </a:t>
            </a:r>
            <a:endParaRPr/>
          </a:p>
        </p:txBody>
      </p:sp>
      <p:graphicFrame>
        <p:nvGraphicFramePr>
          <p:cNvPr id="246" name="Google Shape;246;p32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46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7" name="Google Shape;24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38" y="2930925"/>
            <a:ext cx="9466701" cy="21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/>
        </p:nvSpPr>
        <p:spPr>
          <a:xfrm>
            <a:off x="3978275" y="600075"/>
            <a:ext cx="1953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33"/>
          <p:cNvSpPr txBox="1">
            <a:spLocks noGrp="1"/>
          </p:cNvSpPr>
          <p:nvPr>
            <p:ph type="title"/>
          </p:nvPr>
        </p:nvSpPr>
        <p:spPr>
          <a:xfrm>
            <a:off x="504888" y="2551887"/>
            <a:ext cx="90756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Cooperación educativa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Descubrimiento del territorio para la elaboración de una cartografía social, urbana y ambiental con estudiantes de la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Pontificia Universidad Javeriana</a:t>
            </a:r>
            <a:r>
              <a:rPr lang="en-US"/>
              <a:t>.</a:t>
            </a:r>
            <a:endParaRPr/>
          </a:p>
        </p:txBody>
      </p:sp>
      <p:sp>
        <p:nvSpPr>
          <p:cNvPr id="260" name="Google Shape;260;p34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Inmersión y diagnóstico social  </a:t>
            </a:r>
            <a:endParaRPr/>
          </a:p>
        </p:txBody>
      </p:sp>
      <p:graphicFrame>
        <p:nvGraphicFramePr>
          <p:cNvPr id="261" name="Google Shape;261;p34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52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Mensual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2" name="Google Shape;26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575" y="2590550"/>
            <a:ext cx="7597800" cy="3349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Encuentro interinstitucional escolar a través del arte, la lengua extranjera y la convivencia (Liceo Francés / Instituto público Monteverde)</a:t>
            </a:r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Altercordia  </a:t>
            </a:r>
            <a:endParaRPr/>
          </a:p>
        </p:txBody>
      </p:sp>
      <p:graphicFrame>
        <p:nvGraphicFramePr>
          <p:cNvPr id="270" name="Google Shape;270;p35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45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Semanal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 - 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2h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1" name="Google Shape;27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901" y="2590550"/>
            <a:ext cx="4971151" cy="371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Encuentro latinoamericano de líderes de escuelas. </a:t>
            </a:r>
            <a:endParaRPr/>
          </a:p>
        </p:txBody>
      </p:sp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Encuentro de líderes</a:t>
            </a:r>
            <a:endParaRPr/>
          </a:p>
        </p:txBody>
      </p:sp>
      <p:graphicFrame>
        <p:nvGraphicFramePr>
          <p:cNvPr id="279" name="Google Shape;279;p36"/>
          <p:cNvGraphicFramePr/>
          <p:nvPr/>
        </p:nvGraphicFramePr>
        <p:xfrm>
          <a:off x="504263" y="1168725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150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 (mayo)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0" name="Google Shape;28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950" y="2156075"/>
            <a:ext cx="5591052" cy="419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Misión solidaria de Rutiers Scout en verano</a:t>
            </a:r>
            <a:endParaRPr/>
          </a:p>
        </p:txBody>
      </p:sp>
      <p:sp>
        <p:nvSpPr>
          <p:cNvPr id="287" name="Google Shape;287;p37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Misión internacional de verano  </a:t>
            </a:r>
            <a:endParaRPr/>
          </a:p>
        </p:txBody>
      </p:sp>
      <p:graphicFrame>
        <p:nvGraphicFramePr>
          <p:cNvPr id="288" name="Google Shape;288;p37"/>
          <p:cNvGraphicFramePr/>
          <p:nvPr/>
        </p:nvGraphicFramePr>
        <p:xfrm>
          <a:off x="504263" y="11353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Semanas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 (junio-julio)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9" name="Google Shape;2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299" y="2172825"/>
            <a:ext cx="4772350" cy="357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/>
        </p:nvSpPr>
        <p:spPr>
          <a:xfrm>
            <a:off x="3978275" y="600075"/>
            <a:ext cx="1953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75" tIns="48325" rIns="96675" bIns="48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38"/>
          <p:cNvSpPr txBox="1">
            <a:spLocks noGrp="1"/>
          </p:cNvSpPr>
          <p:nvPr>
            <p:ph type="title"/>
          </p:nvPr>
        </p:nvSpPr>
        <p:spPr>
          <a:xfrm>
            <a:off x="504888" y="2551887"/>
            <a:ext cx="90756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Inserción socio-profesional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Proceso de acompañamiento a estudiantes del Instituto público Monteverde para el desarrollo de la personalidad y la vocación en los últimos años de escolaridad</a:t>
            </a:r>
            <a:endParaRPr/>
          </a:p>
        </p:txBody>
      </p:sp>
      <p:sp>
        <p:nvSpPr>
          <p:cNvPr id="302" name="Google Shape;302;p39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Mentoría  </a:t>
            </a:r>
            <a:endParaRPr/>
          </a:p>
        </p:txBody>
      </p:sp>
      <p:graphicFrame>
        <p:nvGraphicFramePr>
          <p:cNvPr id="303" name="Google Shape;303;p39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60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Quincenal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(enero-junio)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45min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4" name="Google Shape;3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089" y="2590550"/>
            <a:ext cx="6303674" cy="35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0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Proceso de apoyo para el ingreso al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Servicio Nacional de Aprendizaje SENA</a:t>
            </a:r>
            <a:r>
              <a:rPr lang="en-US"/>
              <a:t> y contratos de aprendizaje -Aliados-</a:t>
            </a:r>
            <a:endParaRPr/>
          </a:p>
        </p:txBody>
      </p:sp>
      <p:sp>
        <p:nvSpPr>
          <p:cNvPr id="311" name="Google Shape;311;p40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Educación para el trabajo y empleabilidad </a:t>
            </a:r>
            <a:endParaRPr/>
          </a:p>
        </p:txBody>
      </p:sp>
      <p:graphicFrame>
        <p:nvGraphicFramePr>
          <p:cNvPr id="312" name="Google Shape;312;p40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Meses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16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Mensual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 (enero-junio)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45min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3" name="Google Shape;31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6777" y="2590550"/>
            <a:ext cx="6155398" cy="346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Participación en el Encuentro latinoaméricano de educación transformadora </a:t>
            </a:r>
            <a:endParaRPr/>
          </a:p>
        </p:txBody>
      </p:sp>
      <p:sp>
        <p:nvSpPr>
          <p:cNvPr id="320" name="Google Shape;320;p41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Educación transformadora</a:t>
            </a:r>
            <a:endParaRPr/>
          </a:p>
        </p:txBody>
      </p:sp>
      <p:graphicFrame>
        <p:nvGraphicFramePr>
          <p:cNvPr id="321" name="Google Shape;321;p41"/>
          <p:cNvGraphicFramePr/>
          <p:nvPr/>
        </p:nvGraphicFramePr>
        <p:xfrm>
          <a:off x="504263" y="11317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1o 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Único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3 (mayo)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6h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22" name="Google Shape;322;p41"/>
          <p:cNvPicPr preferRelativeResize="0"/>
          <p:nvPr/>
        </p:nvPicPr>
        <p:blipFill rotWithShape="1">
          <a:blip r:embed="rId3">
            <a:alphaModFix/>
          </a:blip>
          <a:srcRect t="26346"/>
          <a:stretch/>
        </p:blipFill>
        <p:spPr>
          <a:xfrm>
            <a:off x="1189188" y="2290800"/>
            <a:ext cx="6810570" cy="37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2"/>
          <p:cNvSpPr txBox="1">
            <a:spLocks noGrp="1"/>
          </p:cNvSpPr>
          <p:nvPr>
            <p:ph type="body" idx="1"/>
          </p:nvPr>
        </p:nvSpPr>
        <p:spPr>
          <a:xfrm>
            <a:off x="504275" y="546050"/>
            <a:ext cx="8943300" cy="8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Jornada de sensibilización a los Objetivos de Desarrollo Sostenible con Lego Foundation. </a:t>
            </a:r>
            <a:endParaRPr/>
          </a:p>
        </p:txBody>
      </p:sp>
      <p:sp>
        <p:nvSpPr>
          <p:cNvPr id="329" name="Google Shape;329;p42"/>
          <p:cNvSpPr txBox="1">
            <a:spLocks noGrp="1"/>
          </p:cNvSpPr>
          <p:nvPr>
            <p:ph type="title"/>
          </p:nvPr>
        </p:nvSpPr>
        <p:spPr>
          <a:xfrm>
            <a:off x="504270" y="-6299"/>
            <a:ext cx="9076800" cy="49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Educación para los ODS</a:t>
            </a:r>
            <a:endParaRPr/>
          </a:p>
        </p:txBody>
      </p:sp>
      <p:graphicFrame>
        <p:nvGraphicFramePr>
          <p:cNvPr id="330" name="Google Shape;330;p42"/>
          <p:cNvGraphicFramePr/>
          <p:nvPr/>
        </p:nvGraphicFramePr>
        <p:xfrm>
          <a:off x="504263" y="1620200"/>
          <a:ext cx="8180400" cy="792420"/>
        </p:xfrm>
        <a:graphic>
          <a:graphicData uri="http://schemas.openxmlformats.org/drawingml/2006/table">
            <a:tbl>
              <a:tblPr>
                <a:noFill/>
                <a:tableStyleId>{025A3AD7-9B55-4202-8A2F-E6DACD389D45}</a:tableStyleId>
              </a:tblPr>
              <a:tblGrid>
                <a:gridCol w="204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Alcance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Periodicidad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Días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2E286A"/>
                          </a:solidFill>
                        </a:rPr>
                        <a:t>Horas día</a:t>
                      </a:r>
                      <a:endParaRPr b="1"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jóvenes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Única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1 (febrero)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2E286A"/>
                          </a:solidFill>
                        </a:rPr>
                        <a:t>4h</a:t>
                      </a:r>
                      <a:endParaRPr>
                        <a:solidFill>
                          <a:srgbClr val="2E286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E28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1" name="Google Shape;331;p42"/>
          <p:cNvPicPr preferRelativeResize="0"/>
          <p:nvPr/>
        </p:nvPicPr>
        <p:blipFill rotWithShape="1">
          <a:blip r:embed="rId3">
            <a:alphaModFix/>
          </a:blip>
          <a:srcRect t="12503"/>
          <a:stretch/>
        </p:blipFill>
        <p:spPr>
          <a:xfrm>
            <a:off x="757050" y="2882450"/>
            <a:ext cx="2983675" cy="348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2125" y="3206251"/>
            <a:ext cx="4344698" cy="260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e 1">
      <a:dk1>
        <a:srgbClr val="342E5C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Personnalisée 1">
      <a:dk1>
        <a:srgbClr val="342E5C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</Words>
  <Application>Microsoft Office PowerPoint</Application>
  <PresentationFormat>Personnalisé</PresentationFormat>
  <Paragraphs>279</Paragraphs>
  <Slides>29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Arial</vt:lpstr>
      <vt:lpstr>Trebuchet MS</vt:lpstr>
      <vt:lpstr>Merriweather</vt:lpstr>
      <vt:lpstr>Calibri</vt:lpstr>
      <vt:lpstr>Thème Office</vt:lpstr>
      <vt:lpstr>1_Thème Office</vt:lpstr>
      <vt:lpstr>Présentation PowerPoint</vt:lpstr>
      <vt:lpstr>INFORME DE ACCIONES HACIA POBLACIÓN JÓVEN</vt:lpstr>
      <vt:lpstr>Síntesis del proyecto de Educación</vt:lpstr>
      <vt:lpstr>Construcción de paz y cultura de la no violencia </vt:lpstr>
      <vt:lpstr>Ludoteca</vt:lpstr>
      <vt:lpstr>Vacaciones recreativas</vt:lpstr>
      <vt:lpstr>Celebración especial del día de la niñez y la juventud</vt:lpstr>
      <vt:lpstr>Servicio solidario en refuerzo escolar (apoyo educativo)</vt:lpstr>
      <vt:lpstr>Convivencia y liderazgo</vt:lpstr>
      <vt:lpstr>Práctica deportiva -escuela- Hap kido</vt:lpstr>
      <vt:lpstr>Práctica deportiva -escuela- Rugby</vt:lpstr>
      <vt:lpstr>Aprendizaje de idiomas -Francés / Inglés-</vt:lpstr>
      <vt:lpstr>Jornadas solidarias líderes juveniles </vt:lpstr>
      <vt:lpstr>Jornadas de formación en liderazgo juvenil </vt:lpstr>
      <vt:lpstr>Jornadas de formación en liderazgo para la pastoral juvenil </vt:lpstr>
      <vt:lpstr>Jornadas solidarias líderes juveniles </vt:lpstr>
      <vt:lpstr>Jornadas solidarias líderes juveniles </vt:lpstr>
      <vt:lpstr>Jornadas solidarias líderes juveniles </vt:lpstr>
      <vt:lpstr>Servicio solidario </vt:lpstr>
      <vt:lpstr>Cooperación educativa</vt:lpstr>
      <vt:lpstr>Inmersión y diagnóstico social  </vt:lpstr>
      <vt:lpstr>Altercordia  </vt:lpstr>
      <vt:lpstr>Encuentro de líderes</vt:lpstr>
      <vt:lpstr>Misión internacional de verano  </vt:lpstr>
      <vt:lpstr>Inserción socio-profesional </vt:lpstr>
      <vt:lpstr>Mentoría  </vt:lpstr>
      <vt:lpstr>Educación para el trabajo y empleabilidad </vt:lpstr>
      <vt:lpstr>Educación transformadora</vt:lpstr>
      <vt:lpstr>Educación para los 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PELISSIE DU RAUSAS Christophe</dc:creator>
  <cp:lastModifiedBy>PELISSIE DU RAUSAS Christophe</cp:lastModifiedBy>
  <cp:revision>2</cp:revision>
  <dcterms:modified xsi:type="dcterms:W3CDTF">2019-04-28T21:31:10Z</dcterms:modified>
</cp:coreProperties>
</file>